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169"/>
  </p:notesMasterIdLst>
  <p:sldIdLst>
    <p:sldId id="256" r:id="rId3"/>
    <p:sldId id="257" r:id="rId4"/>
    <p:sldId id="258" r:id="rId5"/>
    <p:sldId id="259" r:id="rId6"/>
    <p:sldId id="260" r:id="rId7"/>
    <p:sldId id="261" r:id="rId8"/>
    <p:sldId id="632" r:id="rId9"/>
    <p:sldId id="633" r:id="rId10"/>
    <p:sldId id="634" r:id="rId11"/>
    <p:sldId id="635" r:id="rId12"/>
    <p:sldId id="636" r:id="rId13"/>
    <p:sldId id="262" r:id="rId14"/>
    <p:sldId id="307" r:id="rId15"/>
    <p:sldId id="263" r:id="rId16"/>
    <p:sldId id="264" r:id="rId17"/>
    <p:sldId id="265" r:id="rId18"/>
    <p:sldId id="650" r:id="rId19"/>
    <p:sldId id="266" r:id="rId20"/>
    <p:sldId id="267" r:id="rId21"/>
    <p:sldId id="651" r:id="rId22"/>
    <p:sldId id="269" r:id="rId23"/>
    <p:sldId id="270" r:id="rId24"/>
    <p:sldId id="563" r:id="rId25"/>
    <p:sldId id="272" r:id="rId26"/>
    <p:sldId id="274" r:id="rId27"/>
    <p:sldId id="275" r:id="rId28"/>
    <p:sldId id="463" r:id="rId29"/>
    <p:sldId id="276" r:id="rId30"/>
    <p:sldId id="277" r:id="rId31"/>
    <p:sldId id="278" r:id="rId32"/>
    <p:sldId id="279" r:id="rId33"/>
    <p:sldId id="514" r:id="rId34"/>
    <p:sldId id="280" r:id="rId35"/>
    <p:sldId id="464" r:id="rId36"/>
    <p:sldId id="282" r:id="rId37"/>
    <p:sldId id="465" r:id="rId38"/>
    <p:sldId id="466" r:id="rId39"/>
    <p:sldId id="446" r:id="rId40"/>
    <p:sldId id="447" r:id="rId41"/>
    <p:sldId id="286" r:id="rId42"/>
    <p:sldId id="652" r:id="rId43"/>
    <p:sldId id="468" r:id="rId44"/>
    <p:sldId id="295" r:id="rId45"/>
    <p:sldId id="289" r:id="rId46"/>
    <p:sldId id="469" r:id="rId47"/>
    <p:sldId id="467" r:id="rId48"/>
    <p:sldId id="292" r:id="rId49"/>
    <p:sldId id="414" r:id="rId50"/>
    <p:sldId id="415" r:id="rId51"/>
    <p:sldId id="421" r:id="rId52"/>
    <p:sldId id="290" r:id="rId53"/>
    <p:sldId id="291" r:id="rId54"/>
    <p:sldId id="562" r:id="rId55"/>
    <p:sldId id="373" r:id="rId56"/>
    <p:sldId id="621" r:id="rId57"/>
    <p:sldId id="649" r:id="rId58"/>
    <p:sldId id="294" r:id="rId59"/>
    <p:sldId id="297" r:id="rId60"/>
    <p:sldId id="630" r:id="rId61"/>
    <p:sldId id="474" r:id="rId62"/>
    <p:sldId id="653" r:id="rId63"/>
    <p:sldId id="311" r:id="rId64"/>
    <p:sldId id="312" r:id="rId65"/>
    <p:sldId id="313" r:id="rId66"/>
    <p:sldId id="314" r:id="rId67"/>
    <p:sldId id="315" r:id="rId68"/>
    <p:sldId id="316" r:id="rId69"/>
    <p:sldId id="310" r:id="rId70"/>
    <p:sldId id="475" r:id="rId71"/>
    <p:sldId id="308" r:id="rId72"/>
    <p:sldId id="647" r:id="rId73"/>
    <p:sldId id="648" r:id="rId74"/>
    <p:sldId id="487" r:id="rId75"/>
    <p:sldId id="654" r:id="rId76"/>
    <p:sldId id="321" r:id="rId77"/>
    <p:sldId id="322" r:id="rId78"/>
    <p:sldId id="323" r:id="rId79"/>
    <p:sldId id="324" r:id="rId80"/>
    <p:sldId id="476" r:id="rId81"/>
    <p:sldId id="488" r:id="rId82"/>
    <p:sldId id="473" r:id="rId83"/>
    <p:sldId id="302" r:id="rId84"/>
    <p:sldId id="301" r:id="rId85"/>
    <p:sldId id="304" r:id="rId86"/>
    <p:sldId id="646" r:id="rId87"/>
    <p:sldId id="305" r:id="rId88"/>
    <p:sldId id="303" r:id="rId89"/>
    <p:sldId id="611" r:id="rId90"/>
    <p:sldId id="477" r:id="rId91"/>
    <p:sldId id="479" r:id="rId92"/>
    <p:sldId id="330" r:id="rId93"/>
    <p:sldId id="637" r:id="rId94"/>
    <p:sldId id="638" r:id="rId95"/>
    <p:sldId id="639" r:id="rId96"/>
    <p:sldId id="640" r:id="rId97"/>
    <p:sldId id="641" r:id="rId98"/>
    <p:sldId id="642" r:id="rId99"/>
    <p:sldId id="643" r:id="rId100"/>
    <p:sldId id="610" r:id="rId101"/>
    <p:sldId id="565" r:id="rId102"/>
    <p:sldId id="566" r:id="rId103"/>
    <p:sldId id="567" r:id="rId104"/>
    <p:sldId id="568" r:id="rId105"/>
    <p:sldId id="569" r:id="rId106"/>
    <p:sldId id="570" r:id="rId107"/>
    <p:sldId id="571" r:id="rId108"/>
    <p:sldId id="572" r:id="rId109"/>
    <p:sldId id="573" r:id="rId110"/>
    <p:sldId id="574" r:id="rId111"/>
    <p:sldId id="575" r:id="rId112"/>
    <p:sldId id="576" r:id="rId113"/>
    <p:sldId id="577" r:id="rId114"/>
    <p:sldId id="578" r:id="rId115"/>
    <p:sldId id="579" r:id="rId116"/>
    <p:sldId id="580" r:id="rId117"/>
    <p:sldId id="581" r:id="rId118"/>
    <p:sldId id="583" r:id="rId119"/>
    <p:sldId id="584" r:id="rId120"/>
    <p:sldId id="585" r:id="rId121"/>
    <p:sldId id="586" r:id="rId122"/>
    <p:sldId id="587" r:id="rId123"/>
    <p:sldId id="590" r:id="rId124"/>
    <p:sldId id="655" r:id="rId125"/>
    <p:sldId id="356" r:id="rId126"/>
    <p:sldId id="592" r:id="rId127"/>
    <p:sldId id="493" r:id="rId128"/>
    <p:sldId id="494" r:id="rId129"/>
    <p:sldId id="593" r:id="rId130"/>
    <p:sldId id="596" r:id="rId131"/>
    <p:sldId id="495" r:id="rId132"/>
    <p:sldId id="597" r:id="rId133"/>
    <p:sldId id="601" r:id="rId134"/>
    <p:sldId id="603" r:id="rId135"/>
    <p:sldId id="604" r:id="rId136"/>
    <p:sldId id="606" r:id="rId137"/>
    <p:sldId id="607" r:id="rId138"/>
    <p:sldId id="380" r:id="rId139"/>
    <p:sldId id="382" r:id="rId140"/>
    <p:sldId id="384" r:id="rId141"/>
    <p:sldId id="386" r:id="rId142"/>
    <p:sldId id="391" r:id="rId143"/>
    <p:sldId id="482" r:id="rId144"/>
    <p:sldId id="628" r:id="rId145"/>
    <p:sldId id="644" r:id="rId146"/>
    <p:sldId id="645" r:id="rId147"/>
    <p:sldId id="403" r:id="rId148"/>
    <p:sldId id="405" r:id="rId149"/>
    <p:sldId id="399" r:id="rId150"/>
    <p:sldId id="387" r:id="rId151"/>
    <p:sldId id="629" r:id="rId152"/>
    <p:sldId id="389" r:id="rId153"/>
    <p:sldId id="484" r:id="rId154"/>
    <p:sldId id="485" r:id="rId155"/>
    <p:sldId id="406" r:id="rId156"/>
    <p:sldId id="483" r:id="rId157"/>
    <p:sldId id="631" r:id="rId158"/>
    <p:sldId id="407" r:id="rId159"/>
    <p:sldId id="472" r:id="rId160"/>
    <p:sldId id="489" r:id="rId161"/>
    <p:sldId id="490" r:id="rId162"/>
    <p:sldId id="491" r:id="rId163"/>
    <p:sldId id="492" r:id="rId164"/>
    <p:sldId id="535" r:id="rId165"/>
    <p:sldId id="559" r:id="rId166"/>
    <p:sldId id="560" r:id="rId167"/>
    <p:sldId id="561" r:id="rId168"/>
  </p:sldIdLst>
  <p:sldSz cx="12192000" cy="6858000"/>
  <p:notesSz cx="6858000" cy="9144000"/>
  <p:embeddedFontLst>
    <p:embeddedFont>
      <p:font typeface="Cambria Math" panose="02040503050406030204" pitchFamily="18" charset="0"/>
      <p:regular r:id="rId1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4" roundtripDataSignature="AMtx7miD4CG9oKyNniVviS2juOF+PSF9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BFBFBF"/>
    <a:srgbClr val="468C8A"/>
    <a:srgbClr val="F2494C"/>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4756AE-ACC1-4F6F-B641-2C8A4B7F3228}">
  <a:tblStyle styleId="{FB4756AE-ACC1-4F6F-B641-2C8A4B7F3228}"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48"/>
    <p:restoredTop sz="88095"/>
  </p:normalViewPr>
  <p:slideViewPr>
    <p:cSldViewPr snapToGrid="0">
      <p:cViewPr varScale="1">
        <p:scale>
          <a:sx n="105" d="100"/>
          <a:sy n="105" d="100"/>
        </p:scale>
        <p:origin x="1248"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1.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21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18"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14" Type="http://customschemas.google.com/relationships/presentationmetadata" Target="meta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215"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DDA184-F61C-AB4D-B747-5FDDBE988F4E}" type="doc">
      <dgm:prSet loTypeId="urn:microsoft.com/office/officeart/2005/8/layout/hProcess9" loCatId="" qsTypeId="urn:microsoft.com/office/officeart/2005/8/quickstyle/simple1" qsCatId="simple" csTypeId="urn:microsoft.com/office/officeart/2005/8/colors/accent1_2" csCatId="accent1" phldr="1"/>
      <dgm:spPr/>
    </dgm:pt>
    <dgm:pt modelId="{9E8D19AB-1AA4-9646-8737-32E0784DABD7}">
      <dgm:prSet phldrT="[Text]"/>
      <dgm:spPr>
        <a:solidFill>
          <a:schemeClr val="bg1"/>
        </a:solidFill>
        <a:ln>
          <a:solidFill>
            <a:schemeClr val="tx1"/>
          </a:solidFill>
        </a:ln>
      </dgm:spPr>
      <dgm:t>
        <a:bodyPr/>
        <a:lstStyle/>
        <a:p>
          <a:r>
            <a:rPr lang="en-US" b="1" dirty="0">
              <a:solidFill>
                <a:srgbClr val="468C8A"/>
              </a:solidFill>
            </a:rPr>
            <a:t>Step 1</a:t>
          </a:r>
        </a:p>
        <a:p>
          <a:r>
            <a:rPr lang="en-US" dirty="0">
              <a:solidFill>
                <a:schemeClr val="tx1"/>
              </a:solidFill>
            </a:rPr>
            <a:t>Estimate the RIF in the unconditional outcome distribution</a:t>
          </a:r>
        </a:p>
      </dgm:t>
    </dgm:pt>
    <dgm:pt modelId="{519D4CB2-B1E9-C648-A5E0-E8A507133762}" type="parTrans" cxnId="{0B374564-1CEE-674C-AEBE-0BF85D801DD2}">
      <dgm:prSet/>
      <dgm:spPr/>
      <dgm:t>
        <a:bodyPr/>
        <a:lstStyle/>
        <a:p>
          <a:endParaRPr lang="en-US"/>
        </a:p>
      </dgm:t>
    </dgm:pt>
    <dgm:pt modelId="{837C1D90-20C6-8647-8DF7-450D05A5A6D5}" type="sibTrans" cxnId="{0B374564-1CEE-674C-AEBE-0BF85D801DD2}">
      <dgm:prSet/>
      <dgm:spPr/>
      <dgm:t>
        <a:bodyPr/>
        <a:lstStyle/>
        <a:p>
          <a:endParaRPr lang="en-US"/>
        </a:p>
      </dgm:t>
    </dgm:pt>
    <dgm:pt modelId="{6FB63087-817E-2A47-ADC8-A7B32B53171B}">
      <dgm:prSet phldrT="[Text]"/>
      <dgm:spPr>
        <a:solidFill>
          <a:schemeClr val="bg1"/>
        </a:solidFill>
        <a:ln>
          <a:solidFill>
            <a:schemeClr val="tx1"/>
          </a:solidFill>
        </a:ln>
      </dgm:spPr>
      <dgm:t>
        <a:bodyPr/>
        <a:lstStyle/>
        <a:p>
          <a:r>
            <a:rPr lang="en-US" b="1" dirty="0">
              <a:solidFill>
                <a:srgbClr val="468C8A"/>
              </a:solidFill>
            </a:rPr>
            <a:t>Step 2</a:t>
          </a:r>
        </a:p>
        <a:p>
          <a:r>
            <a:rPr lang="en-US" dirty="0">
              <a:solidFill>
                <a:schemeClr val="tx1"/>
              </a:solidFill>
            </a:rPr>
            <a:t>Regress RIF on exposure + covariates</a:t>
          </a:r>
        </a:p>
      </dgm:t>
    </dgm:pt>
    <dgm:pt modelId="{C029D5B9-4E59-134E-8E17-FE8E0745FB14}" type="parTrans" cxnId="{48477235-16FA-DC4B-A045-D7D27D5FE454}">
      <dgm:prSet/>
      <dgm:spPr/>
      <dgm:t>
        <a:bodyPr/>
        <a:lstStyle/>
        <a:p>
          <a:endParaRPr lang="en-US"/>
        </a:p>
      </dgm:t>
    </dgm:pt>
    <dgm:pt modelId="{74A24398-7045-CB4A-B153-610343B68BEC}" type="sibTrans" cxnId="{48477235-16FA-DC4B-A045-D7D27D5FE454}">
      <dgm:prSet/>
      <dgm:spPr/>
      <dgm:t>
        <a:bodyPr/>
        <a:lstStyle/>
        <a:p>
          <a:endParaRPr lang="en-US"/>
        </a:p>
      </dgm:t>
    </dgm:pt>
    <dgm:pt modelId="{FFCBC91D-FDEC-224E-88E8-4ED21BB8E159}">
      <dgm:prSet phldrT="[Text]"/>
      <dgm:spPr>
        <a:solidFill>
          <a:schemeClr val="bg1"/>
        </a:solidFill>
        <a:ln>
          <a:solidFill>
            <a:schemeClr val="tx1"/>
          </a:solidFill>
        </a:ln>
      </dgm:spPr>
      <dgm:t>
        <a:bodyPr/>
        <a:lstStyle/>
        <a:p>
          <a:r>
            <a:rPr lang="en-US" b="1" dirty="0">
              <a:solidFill>
                <a:srgbClr val="468C8A"/>
              </a:solidFill>
            </a:rPr>
            <a:t>Step 3</a:t>
          </a:r>
        </a:p>
        <a:p>
          <a:r>
            <a:rPr lang="en-US" dirty="0">
              <a:solidFill>
                <a:schemeClr val="tx1"/>
              </a:solidFill>
            </a:rPr>
            <a:t>Estimate standard errors using bootstrap or sandwich estimator</a:t>
          </a:r>
        </a:p>
      </dgm:t>
    </dgm:pt>
    <dgm:pt modelId="{DCCF3076-8003-AF45-9A3B-42ACD9D77710}" type="parTrans" cxnId="{C1A8405F-548C-7E41-B7CB-C6EBCDF0C1E4}">
      <dgm:prSet/>
      <dgm:spPr/>
      <dgm:t>
        <a:bodyPr/>
        <a:lstStyle/>
        <a:p>
          <a:endParaRPr lang="en-US"/>
        </a:p>
      </dgm:t>
    </dgm:pt>
    <dgm:pt modelId="{FE2F6C7A-AFF4-2749-9A6E-B334DEC20049}" type="sibTrans" cxnId="{C1A8405F-548C-7E41-B7CB-C6EBCDF0C1E4}">
      <dgm:prSet/>
      <dgm:spPr/>
      <dgm:t>
        <a:bodyPr/>
        <a:lstStyle/>
        <a:p>
          <a:endParaRPr lang="en-US"/>
        </a:p>
      </dgm:t>
    </dgm:pt>
    <dgm:pt modelId="{115718AA-619A-1240-A1F2-FD9BD242BA5F}" type="pres">
      <dgm:prSet presAssocID="{08DDA184-F61C-AB4D-B747-5FDDBE988F4E}" presName="CompostProcess" presStyleCnt="0">
        <dgm:presLayoutVars>
          <dgm:dir/>
          <dgm:resizeHandles val="exact"/>
        </dgm:presLayoutVars>
      </dgm:prSet>
      <dgm:spPr/>
    </dgm:pt>
    <dgm:pt modelId="{04AA8BC3-E610-7549-BDB8-FF12963AA35F}" type="pres">
      <dgm:prSet presAssocID="{08DDA184-F61C-AB4D-B747-5FDDBE988F4E}" presName="arrow" presStyleLbl="bgShp" presStyleIdx="0" presStyleCnt="1"/>
      <dgm:spPr>
        <a:solidFill>
          <a:srgbClr val="FF9300">
            <a:alpha val="33991"/>
          </a:srgbClr>
        </a:solidFill>
      </dgm:spPr>
    </dgm:pt>
    <dgm:pt modelId="{C9DF4332-0394-D242-8FA7-9012C0636874}" type="pres">
      <dgm:prSet presAssocID="{08DDA184-F61C-AB4D-B747-5FDDBE988F4E}" presName="linearProcess" presStyleCnt="0"/>
      <dgm:spPr/>
    </dgm:pt>
    <dgm:pt modelId="{F5117614-8C57-FA42-B6D2-85F0CEB2D848}" type="pres">
      <dgm:prSet presAssocID="{9E8D19AB-1AA4-9646-8737-32E0784DABD7}" presName="textNode" presStyleLbl="node1" presStyleIdx="0" presStyleCnt="3">
        <dgm:presLayoutVars>
          <dgm:bulletEnabled val="1"/>
        </dgm:presLayoutVars>
      </dgm:prSet>
      <dgm:spPr/>
    </dgm:pt>
    <dgm:pt modelId="{32A90F9E-B80A-374B-A6BE-30A2C1A980F4}" type="pres">
      <dgm:prSet presAssocID="{837C1D90-20C6-8647-8DF7-450D05A5A6D5}" presName="sibTrans" presStyleCnt="0"/>
      <dgm:spPr/>
    </dgm:pt>
    <dgm:pt modelId="{5FC15EF7-A71C-1C45-9DE5-2840C96ABD64}" type="pres">
      <dgm:prSet presAssocID="{6FB63087-817E-2A47-ADC8-A7B32B53171B}" presName="textNode" presStyleLbl="node1" presStyleIdx="1" presStyleCnt="3">
        <dgm:presLayoutVars>
          <dgm:bulletEnabled val="1"/>
        </dgm:presLayoutVars>
      </dgm:prSet>
      <dgm:spPr/>
    </dgm:pt>
    <dgm:pt modelId="{27EE2A9A-4058-6E4A-95D3-D9F9A688AF07}" type="pres">
      <dgm:prSet presAssocID="{74A24398-7045-CB4A-B153-610343B68BEC}" presName="sibTrans" presStyleCnt="0"/>
      <dgm:spPr/>
    </dgm:pt>
    <dgm:pt modelId="{D35BDA2C-7F35-CC49-B067-A80FBD1957C0}" type="pres">
      <dgm:prSet presAssocID="{FFCBC91D-FDEC-224E-88E8-4ED21BB8E159}" presName="textNode" presStyleLbl="node1" presStyleIdx="2" presStyleCnt="3">
        <dgm:presLayoutVars>
          <dgm:bulletEnabled val="1"/>
        </dgm:presLayoutVars>
      </dgm:prSet>
      <dgm:spPr/>
    </dgm:pt>
  </dgm:ptLst>
  <dgm:cxnLst>
    <dgm:cxn modelId="{ACAC6E25-3A53-1540-A6FF-334AA2049804}" type="presOf" srcId="{9E8D19AB-1AA4-9646-8737-32E0784DABD7}" destId="{F5117614-8C57-FA42-B6D2-85F0CEB2D848}" srcOrd="0" destOrd="0" presId="urn:microsoft.com/office/officeart/2005/8/layout/hProcess9"/>
    <dgm:cxn modelId="{48477235-16FA-DC4B-A045-D7D27D5FE454}" srcId="{08DDA184-F61C-AB4D-B747-5FDDBE988F4E}" destId="{6FB63087-817E-2A47-ADC8-A7B32B53171B}" srcOrd="1" destOrd="0" parTransId="{C029D5B9-4E59-134E-8E17-FE8E0745FB14}" sibTransId="{74A24398-7045-CB4A-B153-610343B68BEC}"/>
    <dgm:cxn modelId="{3135A94D-DBA7-E048-A2ED-B1148A8FBEF3}" type="presOf" srcId="{08DDA184-F61C-AB4D-B747-5FDDBE988F4E}" destId="{115718AA-619A-1240-A1F2-FD9BD242BA5F}" srcOrd="0" destOrd="0" presId="urn:microsoft.com/office/officeart/2005/8/layout/hProcess9"/>
    <dgm:cxn modelId="{C1A8405F-548C-7E41-B7CB-C6EBCDF0C1E4}" srcId="{08DDA184-F61C-AB4D-B747-5FDDBE988F4E}" destId="{FFCBC91D-FDEC-224E-88E8-4ED21BB8E159}" srcOrd="2" destOrd="0" parTransId="{DCCF3076-8003-AF45-9A3B-42ACD9D77710}" sibTransId="{FE2F6C7A-AFF4-2749-9A6E-B334DEC20049}"/>
    <dgm:cxn modelId="{0B374564-1CEE-674C-AEBE-0BF85D801DD2}" srcId="{08DDA184-F61C-AB4D-B747-5FDDBE988F4E}" destId="{9E8D19AB-1AA4-9646-8737-32E0784DABD7}" srcOrd="0" destOrd="0" parTransId="{519D4CB2-B1E9-C648-A5E0-E8A507133762}" sibTransId="{837C1D90-20C6-8647-8DF7-450D05A5A6D5}"/>
    <dgm:cxn modelId="{FAE74383-C657-B840-BEAD-A22EA9818DE2}" type="presOf" srcId="{FFCBC91D-FDEC-224E-88E8-4ED21BB8E159}" destId="{D35BDA2C-7F35-CC49-B067-A80FBD1957C0}" srcOrd="0" destOrd="0" presId="urn:microsoft.com/office/officeart/2005/8/layout/hProcess9"/>
    <dgm:cxn modelId="{8AE01BFA-FBF6-AE4B-83FB-2C5655B812D2}" type="presOf" srcId="{6FB63087-817E-2A47-ADC8-A7B32B53171B}" destId="{5FC15EF7-A71C-1C45-9DE5-2840C96ABD64}" srcOrd="0" destOrd="0" presId="urn:microsoft.com/office/officeart/2005/8/layout/hProcess9"/>
    <dgm:cxn modelId="{FBC12DFA-517D-2B4A-BC11-3EFA61F06004}" type="presParOf" srcId="{115718AA-619A-1240-A1F2-FD9BD242BA5F}" destId="{04AA8BC3-E610-7549-BDB8-FF12963AA35F}" srcOrd="0" destOrd="0" presId="urn:microsoft.com/office/officeart/2005/8/layout/hProcess9"/>
    <dgm:cxn modelId="{FFC00D92-BCE0-3848-BA15-D08E89AB2011}" type="presParOf" srcId="{115718AA-619A-1240-A1F2-FD9BD242BA5F}" destId="{C9DF4332-0394-D242-8FA7-9012C0636874}" srcOrd="1" destOrd="0" presId="urn:microsoft.com/office/officeart/2005/8/layout/hProcess9"/>
    <dgm:cxn modelId="{F59F95CD-5E6A-1A49-8162-E734AF70683B}" type="presParOf" srcId="{C9DF4332-0394-D242-8FA7-9012C0636874}" destId="{F5117614-8C57-FA42-B6D2-85F0CEB2D848}" srcOrd="0" destOrd="0" presId="urn:microsoft.com/office/officeart/2005/8/layout/hProcess9"/>
    <dgm:cxn modelId="{43B7BE8C-9ADE-984E-A280-05D0FACB40A5}" type="presParOf" srcId="{C9DF4332-0394-D242-8FA7-9012C0636874}" destId="{32A90F9E-B80A-374B-A6BE-30A2C1A980F4}" srcOrd="1" destOrd="0" presId="urn:microsoft.com/office/officeart/2005/8/layout/hProcess9"/>
    <dgm:cxn modelId="{0416FEEB-5822-E14F-B75D-1F53408B4B78}" type="presParOf" srcId="{C9DF4332-0394-D242-8FA7-9012C0636874}" destId="{5FC15EF7-A71C-1C45-9DE5-2840C96ABD64}" srcOrd="2" destOrd="0" presId="urn:microsoft.com/office/officeart/2005/8/layout/hProcess9"/>
    <dgm:cxn modelId="{B27AC57C-E599-724A-961E-7C044A3E77D0}" type="presParOf" srcId="{C9DF4332-0394-D242-8FA7-9012C0636874}" destId="{27EE2A9A-4058-6E4A-95D3-D9F9A688AF07}" srcOrd="3" destOrd="0" presId="urn:microsoft.com/office/officeart/2005/8/layout/hProcess9"/>
    <dgm:cxn modelId="{D3DC6253-FD1A-C347-9683-185CDC982845}" type="presParOf" srcId="{C9DF4332-0394-D242-8FA7-9012C0636874}" destId="{D35BDA2C-7F35-CC49-B067-A80FBD1957C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DDA184-F61C-AB4D-B747-5FDDBE988F4E}" type="doc">
      <dgm:prSet loTypeId="urn:microsoft.com/office/officeart/2005/8/layout/hProcess9" loCatId="" qsTypeId="urn:microsoft.com/office/officeart/2005/8/quickstyle/simple1" qsCatId="simple" csTypeId="urn:microsoft.com/office/officeart/2005/8/colors/accent1_2" csCatId="accent1" phldr="1"/>
      <dgm:spPr/>
    </dgm:pt>
    <dgm:pt modelId="{9E8D19AB-1AA4-9646-8737-32E0784DABD7}">
      <dgm:prSet phldrT="[Text]"/>
      <dgm:spPr>
        <a:solidFill>
          <a:schemeClr val="bg1"/>
        </a:solidFill>
        <a:ln>
          <a:solidFill>
            <a:schemeClr val="tx1"/>
          </a:solidFill>
        </a:ln>
      </dgm:spPr>
      <dgm:t>
        <a:bodyPr/>
        <a:lstStyle/>
        <a:p>
          <a:r>
            <a:rPr lang="en-US" b="1" dirty="0">
              <a:solidFill>
                <a:srgbClr val="468C8A"/>
              </a:solidFill>
            </a:rPr>
            <a:t>Step 1</a:t>
          </a:r>
        </a:p>
        <a:p>
          <a:r>
            <a:rPr lang="en-US" dirty="0">
              <a:solidFill>
                <a:schemeClr val="tx1"/>
              </a:solidFill>
            </a:rPr>
            <a:t>Estimate the RIF in the unconditional outcome distribution</a:t>
          </a:r>
        </a:p>
      </dgm:t>
    </dgm:pt>
    <dgm:pt modelId="{519D4CB2-B1E9-C648-A5E0-E8A507133762}" type="parTrans" cxnId="{0B374564-1CEE-674C-AEBE-0BF85D801DD2}">
      <dgm:prSet/>
      <dgm:spPr/>
      <dgm:t>
        <a:bodyPr/>
        <a:lstStyle/>
        <a:p>
          <a:endParaRPr lang="en-US"/>
        </a:p>
      </dgm:t>
    </dgm:pt>
    <dgm:pt modelId="{837C1D90-20C6-8647-8DF7-450D05A5A6D5}" type="sibTrans" cxnId="{0B374564-1CEE-674C-AEBE-0BF85D801DD2}">
      <dgm:prSet/>
      <dgm:spPr/>
      <dgm:t>
        <a:bodyPr/>
        <a:lstStyle/>
        <a:p>
          <a:endParaRPr lang="en-US"/>
        </a:p>
      </dgm:t>
    </dgm:pt>
    <dgm:pt modelId="{6FB63087-817E-2A47-ADC8-A7B32B53171B}">
      <dgm:prSet phldrT="[Text]"/>
      <dgm:spPr>
        <a:solidFill>
          <a:schemeClr val="bg1"/>
        </a:solidFill>
        <a:ln>
          <a:solidFill>
            <a:schemeClr val="tx1"/>
          </a:solidFill>
        </a:ln>
      </dgm:spPr>
      <dgm:t>
        <a:bodyPr/>
        <a:lstStyle/>
        <a:p>
          <a:r>
            <a:rPr lang="en-US" b="1" dirty="0">
              <a:solidFill>
                <a:schemeClr val="bg1">
                  <a:lumMod val="75000"/>
                </a:schemeClr>
              </a:solidFill>
            </a:rPr>
            <a:t>Step 2</a:t>
          </a:r>
        </a:p>
        <a:p>
          <a:r>
            <a:rPr lang="en-US" dirty="0">
              <a:solidFill>
                <a:schemeClr val="bg1">
                  <a:lumMod val="75000"/>
                </a:schemeClr>
              </a:solidFill>
            </a:rPr>
            <a:t>Regress RIF on exposure + covariates</a:t>
          </a:r>
        </a:p>
      </dgm:t>
    </dgm:pt>
    <dgm:pt modelId="{C029D5B9-4E59-134E-8E17-FE8E0745FB14}" type="parTrans" cxnId="{48477235-16FA-DC4B-A045-D7D27D5FE454}">
      <dgm:prSet/>
      <dgm:spPr/>
      <dgm:t>
        <a:bodyPr/>
        <a:lstStyle/>
        <a:p>
          <a:endParaRPr lang="en-US"/>
        </a:p>
      </dgm:t>
    </dgm:pt>
    <dgm:pt modelId="{74A24398-7045-CB4A-B153-610343B68BEC}" type="sibTrans" cxnId="{48477235-16FA-DC4B-A045-D7D27D5FE454}">
      <dgm:prSet/>
      <dgm:spPr/>
      <dgm:t>
        <a:bodyPr/>
        <a:lstStyle/>
        <a:p>
          <a:endParaRPr lang="en-US"/>
        </a:p>
      </dgm:t>
    </dgm:pt>
    <dgm:pt modelId="{FFCBC91D-FDEC-224E-88E8-4ED21BB8E159}">
      <dgm:prSet phldrT="[Text]"/>
      <dgm:spPr>
        <a:solidFill>
          <a:schemeClr val="bg1"/>
        </a:solidFill>
        <a:ln>
          <a:solidFill>
            <a:schemeClr val="tx1"/>
          </a:solidFill>
        </a:ln>
      </dgm:spPr>
      <dgm:t>
        <a:bodyPr/>
        <a:lstStyle/>
        <a:p>
          <a:r>
            <a:rPr lang="en-US" b="1" dirty="0">
              <a:solidFill>
                <a:schemeClr val="bg1">
                  <a:lumMod val="75000"/>
                </a:schemeClr>
              </a:solidFill>
            </a:rPr>
            <a:t>Step 3</a:t>
          </a:r>
        </a:p>
        <a:p>
          <a:r>
            <a:rPr lang="en-US" dirty="0">
              <a:solidFill>
                <a:schemeClr val="bg1">
                  <a:lumMod val="75000"/>
                </a:schemeClr>
              </a:solidFill>
            </a:rPr>
            <a:t>Estimate standard errors using bootstrap or sandwich estimator</a:t>
          </a:r>
        </a:p>
      </dgm:t>
    </dgm:pt>
    <dgm:pt modelId="{DCCF3076-8003-AF45-9A3B-42ACD9D77710}" type="parTrans" cxnId="{C1A8405F-548C-7E41-B7CB-C6EBCDF0C1E4}">
      <dgm:prSet/>
      <dgm:spPr/>
      <dgm:t>
        <a:bodyPr/>
        <a:lstStyle/>
        <a:p>
          <a:endParaRPr lang="en-US"/>
        </a:p>
      </dgm:t>
    </dgm:pt>
    <dgm:pt modelId="{FE2F6C7A-AFF4-2749-9A6E-B334DEC20049}" type="sibTrans" cxnId="{C1A8405F-548C-7E41-B7CB-C6EBCDF0C1E4}">
      <dgm:prSet/>
      <dgm:spPr/>
      <dgm:t>
        <a:bodyPr/>
        <a:lstStyle/>
        <a:p>
          <a:endParaRPr lang="en-US"/>
        </a:p>
      </dgm:t>
    </dgm:pt>
    <dgm:pt modelId="{115718AA-619A-1240-A1F2-FD9BD242BA5F}" type="pres">
      <dgm:prSet presAssocID="{08DDA184-F61C-AB4D-B747-5FDDBE988F4E}" presName="CompostProcess" presStyleCnt="0">
        <dgm:presLayoutVars>
          <dgm:dir/>
          <dgm:resizeHandles val="exact"/>
        </dgm:presLayoutVars>
      </dgm:prSet>
      <dgm:spPr/>
    </dgm:pt>
    <dgm:pt modelId="{04AA8BC3-E610-7549-BDB8-FF12963AA35F}" type="pres">
      <dgm:prSet presAssocID="{08DDA184-F61C-AB4D-B747-5FDDBE988F4E}" presName="arrow" presStyleLbl="bgShp" presStyleIdx="0" presStyleCnt="1"/>
      <dgm:spPr>
        <a:solidFill>
          <a:srgbClr val="FF9300">
            <a:alpha val="33991"/>
          </a:srgbClr>
        </a:solidFill>
      </dgm:spPr>
    </dgm:pt>
    <dgm:pt modelId="{C9DF4332-0394-D242-8FA7-9012C0636874}" type="pres">
      <dgm:prSet presAssocID="{08DDA184-F61C-AB4D-B747-5FDDBE988F4E}" presName="linearProcess" presStyleCnt="0"/>
      <dgm:spPr/>
    </dgm:pt>
    <dgm:pt modelId="{F5117614-8C57-FA42-B6D2-85F0CEB2D848}" type="pres">
      <dgm:prSet presAssocID="{9E8D19AB-1AA4-9646-8737-32E0784DABD7}" presName="textNode" presStyleLbl="node1" presStyleIdx="0" presStyleCnt="3">
        <dgm:presLayoutVars>
          <dgm:bulletEnabled val="1"/>
        </dgm:presLayoutVars>
      </dgm:prSet>
      <dgm:spPr/>
    </dgm:pt>
    <dgm:pt modelId="{32A90F9E-B80A-374B-A6BE-30A2C1A980F4}" type="pres">
      <dgm:prSet presAssocID="{837C1D90-20C6-8647-8DF7-450D05A5A6D5}" presName="sibTrans" presStyleCnt="0"/>
      <dgm:spPr/>
    </dgm:pt>
    <dgm:pt modelId="{5FC15EF7-A71C-1C45-9DE5-2840C96ABD64}" type="pres">
      <dgm:prSet presAssocID="{6FB63087-817E-2A47-ADC8-A7B32B53171B}" presName="textNode" presStyleLbl="node1" presStyleIdx="1" presStyleCnt="3">
        <dgm:presLayoutVars>
          <dgm:bulletEnabled val="1"/>
        </dgm:presLayoutVars>
      </dgm:prSet>
      <dgm:spPr/>
    </dgm:pt>
    <dgm:pt modelId="{27EE2A9A-4058-6E4A-95D3-D9F9A688AF07}" type="pres">
      <dgm:prSet presAssocID="{74A24398-7045-CB4A-B153-610343B68BEC}" presName="sibTrans" presStyleCnt="0"/>
      <dgm:spPr/>
    </dgm:pt>
    <dgm:pt modelId="{D35BDA2C-7F35-CC49-B067-A80FBD1957C0}" type="pres">
      <dgm:prSet presAssocID="{FFCBC91D-FDEC-224E-88E8-4ED21BB8E159}" presName="textNode" presStyleLbl="node1" presStyleIdx="2" presStyleCnt="3">
        <dgm:presLayoutVars>
          <dgm:bulletEnabled val="1"/>
        </dgm:presLayoutVars>
      </dgm:prSet>
      <dgm:spPr/>
    </dgm:pt>
  </dgm:ptLst>
  <dgm:cxnLst>
    <dgm:cxn modelId="{ACAC6E25-3A53-1540-A6FF-334AA2049804}" type="presOf" srcId="{9E8D19AB-1AA4-9646-8737-32E0784DABD7}" destId="{F5117614-8C57-FA42-B6D2-85F0CEB2D848}" srcOrd="0" destOrd="0" presId="urn:microsoft.com/office/officeart/2005/8/layout/hProcess9"/>
    <dgm:cxn modelId="{48477235-16FA-DC4B-A045-D7D27D5FE454}" srcId="{08DDA184-F61C-AB4D-B747-5FDDBE988F4E}" destId="{6FB63087-817E-2A47-ADC8-A7B32B53171B}" srcOrd="1" destOrd="0" parTransId="{C029D5B9-4E59-134E-8E17-FE8E0745FB14}" sibTransId="{74A24398-7045-CB4A-B153-610343B68BEC}"/>
    <dgm:cxn modelId="{3135A94D-DBA7-E048-A2ED-B1148A8FBEF3}" type="presOf" srcId="{08DDA184-F61C-AB4D-B747-5FDDBE988F4E}" destId="{115718AA-619A-1240-A1F2-FD9BD242BA5F}" srcOrd="0" destOrd="0" presId="urn:microsoft.com/office/officeart/2005/8/layout/hProcess9"/>
    <dgm:cxn modelId="{C1A8405F-548C-7E41-B7CB-C6EBCDF0C1E4}" srcId="{08DDA184-F61C-AB4D-B747-5FDDBE988F4E}" destId="{FFCBC91D-FDEC-224E-88E8-4ED21BB8E159}" srcOrd="2" destOrd="0" parTransId="{DCCF3076-8003-AF45-9A3B-42ACD9D77710}" sibTransId="{FE2F6C7A-AFF4-2749-9A6E-B334DEC20049}"/>
    <dgm:cxn modelId="{0B374564-1CEE-674C-AEBE-0BF85D801DD2}" srcId="{08DDA184-F61C-AB4D-B747-5FDDBE988F4E}" destId="{9E8D19AB-1AA4-9646-8737-32E0784DABD7}" srcOrd="0" destOrd="0" parTransId="{519D4CB2-B1E9-C648-A5E0-E8A507133762}" sibTransId="{837C1D90-20C6-8647-8DF7-450D05A5A6D5}"/>
    <dgm:cxn modelId="{FAE74383-C657-B840-BEAD-A22EA9818DE2}" type="presOf" srcId="{FFCBC91D-FDEC-224E-88E8-4ED21BB8E159}" destId="{D35BDA2C-7F35-CC49-B067-A80FBD1957C0}" srcOrd="0" destOrd="0" presId="urn:microsoft.com/office/officeart/2005/8/layout/hProcess9"/>
    <dgm:cxn modelId="{8AE01BFA-FBF6-AE4B-83FB-2C5655B812D2}" type="presOf" srcId="{6FB63087-817E-2A47-ADC8-A7B32B53171B}" destId="{5FC15EF7-A71C-1C45-9DE5-2840C96ABD64}" srcOrd="0" destOrd="0" presId="urn:microsoft.com/office/officeart/2005/8/layout/hProcess9"/>
    <dgm:cxn modelId="{FBC12DFA-517D-2B4A-BC11-3EFA61F06004}" type="presParOf" srcId="{115718AA-619A-1240-A1F2-FD9BD242BA5F}" destId="{04AA8BC3-E610-7549-BDB8-FF12963AA35F}" srcOrd="0" destOrd="0" presId="urn:microsoft.com/office/officeart/2005/8/layout/hProcess9"/>
    <dgm:cxn modelId="{FFC00D92-BCE0-3848-BA15-D08E89AB2011}" type="presParOf" srcId="{115718AA-619A-1240-A1F2-FD9BD242BA5F}" destId="{C9DF4332-0394-D242-8FA7-9012C0636874}" srcOrd="1" destOrd="0" presId="urn:microsoft.com/office/officeart/2005/8/layout/hProcess9"/>
    <dgm:cxn modelId="{F59F95CD-5E6A-1A49-8162-E734AF70683B}" type="presParOf" srcId="{C9DF4332-0394-D242-8FA7-9012C0636874}" destId="{F5117614-8C57-FA42-B6D2-85F0CEB2D848}" srcOrd="0" destOrd="0" presId="urn:microsoft.com/office/officeart/2005/8/layout/hProcess9"/>
    <dgm:cxn modelId="{43B7BE8C-9ADE-984E-A280-05D0FACB40A5}" type="presParOf" srcId="{C9DF4332-0394-D242-8FA7-9012C0636874}" destId="{32A90F9E-B80A-374B-A6BE-30A2C1A980F4}" srcOrd="1" destOrd="0" presId="urn:microsoft.com/office/officeart/2005/8/layout/hProcess9"/>
    <dgm:cxn modelId="{0416FEEB-5822-E14F-B75D-1F53408B4B78}" type="presParOf" srcId="{C9DF4332-0394-D242-8FA7-9012C0636874}" destId="{5FC15EF7-A71C-1C45-9DE5-2840C96ABD64}" srcOrd="2" destOrd="0" presId="urn:microsoft.com/office/officeart/2005/8/layout/hProcess9"/>
    <dgm:cxn modelId="{B27AC57C-E599-724A-961E-7C044A3E77D0}" type="presParOf" srcId="{C9DF4332-0394-D242-8FA7-9012C0636874}" destId="{27EE2A9A-4058-6E4A-95D3-D9F9A688AF07}" srcOrd="3" destOrd="0" presId="urn:microsoft.com/office/officeart/2005/8/layout/hProcess9"/>
    <dgm:cxn modelId="{D3DC6253-FD1A-C347-9683-185CDC982845}" type="presParOf" srcId="{C9DF4332-0394-D242-8FA7-9012C0636874}" destId="{D35BDA2C-7F35-CC49-B067-A80FBD1957C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DDA184-F61C-AB4D-B747-5FDDBE988F4E}" type="doc">
      <dgm:prSet loTypeId="urn:microsoft.com/office/officeart/2005/8/layout/hProcess9" loCatId="" qsTypeId="urn:microsoft.com/office/officeart/2005/8/quickstyle/simple1" qsCatId="simple" csTypeId="urn:microsoft.com/office/officeart/2005/8/colors/accent1_2" csCatId="accent1" phldr="1"/>
      <dgm:spPr/>
    </dgm:pt>
    <dgm:pt modelId="{9E8D19AB-1AA4-9646-8737-32E0784DABD7}">
      <dgm:prSet phldrT="[Text]"/>
      <dgm:spPr>
        <a:solidFill>
          <a:schemeClr val="bg1"/>
        </a:solidFill>
        <a:ln>
          <a:solidFill>
            <a:schemeClr val="tx1"/>
          </a:solidFill>
        </a:ln>
      </dgm:spPr>
      <dgm:t>
        <a:bodyPr/>
        <a:lstStyle/>
        <a:p>
          <a:r>
            <a:rPr lang="en-US" b="1" dirty="0">
              <a:solidFill>
                <a:schemeClr val="bg1">
                  <a:lumMod val="75000"/>
                </a:schemeClr>
              </a:solidFill>
            </a:rPr>
            <a:t>Step 1</a:t>
          </a:r>
        </a:p>
        <a:p>
          <a:r>
            <a:rPr lang="en-US" dirty="0">
              <a:solidFill>
                <a:schemeClr val="bg1">
                  <a:lumMod val="75000"/>
                </a:schemeClr>
              </a:solidFill>
            </a:rPr>
            <a:t>Estimate the RIF in the unconditional outcome distribution</a:t>
          </a:r>
        </a:p>
      </dgm:t>
    </dgm:pt>
    <dgm:pt modelId="{519D4CB2-B1E9-C648-A5E0-E8A507133762}" type="parTrans" cxnId="{0B374564-1CEE-674C-AEBE-0BF85D801DD2}">
      <dgm:prSet/>
      <dgm:spPr/>
      <dgm:t>
        <a:bodyPr/>
        <a:lstStyle/>
        <a:p>
          <a:endParaRPr lang="en-US"/>
        </a:p>
      </dgm:t>
    </dgm:pt>
    <dgm:pt modelId="{837C1D90-20C6-8647-8DF7-450D05A5A6D5}" type="sibTrans" cxnId="{0B374564-1CEE-674C-AEBE-0BF85D801DD2}">
      <dgm:prSet/>
      <dgm:spPr/>
      <dgm:t>
        <a:bodyPr/>
        <a:lstStyle/>
        <a:p>
          <a:endParaRPr lang="en-US"/>
        </a:p>
      </dgm:t>
    </dgm:pt>
    <dgm:pt modelId="{6FB63087-817E-2A47-ADC8-A7B32B53171B}">
      <dgm:prSet phldrT="[Text]"/>
      <dgm:spPr>
        <a:solidFill>
          <a:schemeClr val="bg1"/>
        </a:solidFill>
        <a:ln>
          <a:solidFill>
            <a:schemeClr val="tx1"/>
          </a:solidFill>
        </a:ln>
      </dgm:spPr>
      <dgm:t>
        <a:bodyPr/>
        <a:lstStyle/>
        <a:p>
          <a:r>
            <a:rPr lang="en-US" b="1" dirty="0">
              <a:solidFill>
                <a:srgbClr val="468C8A"/>
              </a:solidFill>
            </a:rPr>
            <a:t>Step 2</a:t>
          </a:r>
        </a:p>
        <a:p>
          <a:r>
            <a:rPr lang="en-US" dirty="0">
              <a:solidFill>
                <a:schemeClr val="tx1"/>
              </a:solidFill>
            </a:rPr>
            <a:t>Regress RIF on exposure + covariates</a:t>
          </a:r>
        </a:p>
      </dgm:t>
    </dgm:pt>
    <dgm:pt modelId="{C029D5B9-4E59-134E-8E17-FE8E0745FB14}" type="parTrans" cxnId="{48477235-16FA-DC4B-A045-D7D27D5FE454}">
      <dgm:prSet/>
      <dgm:spPr/>
      <dgm:t>
        <a:bodyPr/>
        <a:lstStyle/>
        <a:p>
          <a:endParaRPr lang="en-US"/>
        </a:p>
      </dgm:t>
    </dgm:pt>
    <dgm:pt modelId="{74A24398-7045-CB4A-B153-610343B68BEC}" type="sibTrans" cxnId="{48477235-16FA-DC4B-A045-D7D27D5FE454}">
      <dgm:prSet/>
      <dgm:spPr/>
      <dgm:t>
        <a:bodyPr/>
        <a:lstStyle/>
        <a:p>
          <a:endParaRPr lang="en-US"/>
        </a:p>
      </dgm:t>
    </dgm:pt>
    <dgm:pt modelId="{FFCBC91D-FDEC-224E-88E8-4ED21BB8E159}">
      <dgm:prSet phldrT="[Text]"/>
      <dgm:spPr>
        <a:solidFill>
          <a:schemeClr val="bg1"/>
        </a:solidFill>
        <a:ln>
          <a:solidFill>
            <a:schemeClr val="tx1"/>
          </a:solidFill>
        </a:ln>
      </dgm:spPr>
      <dgm:t>
        <a:bodyPr/>
        <a:lstStyle/>
        <a:p>
          <a:r>
            <a:rPr lang="en-US" b="1" dirty="0">
              <a:solidFill>
                <a:schemeClr val="bg1">
                  <a:lumMod val="75000"/>
                </a:schemeClr>
              </a:solidFill>
            </a:rPr>
            <a:t>Step 3</a:t>
          </a:r>
        </a:p>
        <a:p>
          <a:r>
            <a:rPr lang="en-US" dirty="0">
              <a:solidFill>
                <a:schemeClr val="bg1">
                  <a:lumMod val="75000"/>
                </a:schemeClr>
              </a:solidFill>
            </a:rPr>
            <a:t>Estimate standard errors using bootstrap or sandwich estimator</a:t>
          </a:r>
        </a:p>
      </dgm:t>
    </dgm:pt>
    <dgm:pt modelId="{DCCF3076-8003-AF45-9A3B-42ACD9D77710}" type="parTrans" cxnId="{C1A8405F-548C-7E41-B7CB-C6EBCDF0C1E4}">
      <dgm:prSet/>
      <dgm:spPr/>
      <dgm:t>
        <a:bodyPr/>
        <a:lstStyle/>
        <a:p>
          <a:endParaRPr lang="en-US"/>
        </a:p>
      </dgm:t>
    </dgm:pt>
    <dgm:pt modelId="{FE2F6C7A-AFF4-2749-9A6E-B334DEC20049}" type="sibTrans" cxnId="{C1A8405F-548C-7E41-B7CB-C6EBCDF0C1E4}">
      <dgm:prSet/>
      <dgm:spPr/>
      <dgm:t>
        <a:bodyPr/>
        <a:lstStyle/>
        <a:p>
          <a:endParaRPr lang="en-US"/>
        </a:p>
      </dgm:t>
    </dgm:pt>
    <dgm:pt modelId="{115718AA-619A-1240-A1F2-FD9BD242BA5F}" type="pres">
      <dgm:prSet presAssocID="{08DDA184-F61C-AB4D-B747-5FDDBE988F4E}" presName="CompostProcess" presStyleCnt="0">
        <dgm:presLayoutVars>
          <dgm:dir/>
          <dgm:resizeHandles val="exact"/>
        </dgm:presLayoutVars>
      </dgm:prSet>
      <dgm:spPr/>
    </dgm:pt>
    <dgm:pt modelId="{04AA8BC3-E610-7549-BDB8-FF12963AA35F}" type="pres">
      <dgm:prSet presAssocID="{08DDA184-F61C-AB4D-B747-5FDDBE988F4E}" presName="arrow" presStyleLbl="bgShp" presStyleIdx="0" presStyleCnt="1"/>
      <dgm:spPr>
        <a:solidFill>
          <a:srgbClr val="FF9300">
            <a:alpha val="33991"/>
          </a:srgbClr>
        </a:solidFill>
      </dgm:spPr>
    </dgm:pt>
    <dgm:pt modelId="{C9DF4332-0394-D242-8FA7-9012C0636874}" type="pres">
      <dgm:prSet presAssocID="{08DDA184-F61C-AB4D-B747-5FDDBE988F4E}" presName="linearProcess" presStyleCnt="0"/>
      <dgm:spPr/>
    </dgm:pt>
    <dgm:pt modelId="{F5117614-8C57-FA42-B6D2-85F0CEB2D848}" type="pres">
      <dgm:prSet presAssocID="{9E8D19AB-1AA4-9646-8737-32E0784DABD7}" presName="textNode" presStyleLbl="node1" presStyleIdx="0" presStyleCnt="3">
        <dgm:presLayoutVars>
          <dgm:bulletEnabled val="1"/>
        </dgm:presLayoutVars>
      </dgm:prSet>
      <dgm:spPr/>
    </dgm:pt>
    <dgm:pt modelId="{32A90F9E-B80A-374B-A6BE-30A2C1A980F4}" type="pres">
      <dgm:prSet presAssocID="{837C1D90-20C6-8647-8DF7-450D05A5A6D5}" presName="sibTrans" presStyleCnt="0"/>
      <dgm:spPr/>
    </dgm:pt>
    <dgm:pt modelId="{5FC15EF7-A71C-1C45-9DE5-2840C96ABD64}" type="pres">
      <dgm:prSet presAssocID="{6FB63087-817E-2A47-ADC8-A7B32B53171B}" presName="textNode" presStyleLbl="node1" presStyleIdx="1" presStyleCnt="3">
        <dgm:presLayoutVars>
          <dgm:bulletEnabled val="1"/>
        </dgm:presLayoutVars>
      </dgm:prSet>
      <dgm:spPr/>
    </dgm:pt>
    <dgm:pt modelId="{27EE2A9A-4058-6E4A-95D3-D9F9A688AF07}" type="pres">
      <dgm:prSet presAssocID="{74A24398-7045-CB4A-B153-610343B68BEC}" presName="sibTrans" presStyleCnt="0"/>
      <dgm:spPr/>
    </dgm:pt>
    <dgm:pt modelId="{D35BDA2C-7F35-CC49-B067-A80FBD1957C0}" type="pres">
      <dgm:prSet presAssocID="{FFCBC91D-FDEC-224E-88E8-4ED21BB8E159}" presName="textNode" presStyleLbl="node1" presStyleIdx="2" presStyleCnt="3">
        <dgm:presLayoutVars>
          <dgm:bulletEnabled val="1"/>
        </dgm:presLayoutVars>
      </dgm:prSet>
      <dgm:spPr/>
    </dgm:pt>
  </dgm:ptLst>
  <dgm:cxnLst>
    <dgm:cxn modelId="{ACAC6E25-3A53-1540-A6FF-334AA2049804}" type="presOf" srcId="{9E8D19AB-1AA4-9646-8737-32E0784DABD7}" destId="{F5117614-8C57-FA42-B6D2-85F0CEB2D848}" srcOrd="0" destOrd="0" presId="urn:microsoft.com/office/officeart/2005/8/layout/hProcess9"/>
    <dgm:cxn modelId="{48477235-16FA-DC4B-A045-D7D27D5FE454}" srcId="{08DDA184-F61C-AB4D-B747-5FDDBE988F4E}" destId="{6FB63087-817E-2A47-ADC8-A7B32B53171B}" srcOrd="1" destOrd="0" parTransId="{C029D5B9-4E59-134E-8E17-FE8E0745FB14}" sibTransId="{74A24398-7045-CB4A-B153-610343B68BEC}"/>
    <dgm:cxn modelId="{3135A94D-DBA7-E048-A2ED-B1148A8FBEF3}" type="presOf" srcId="{08DDA184-F61C-AB4D-B747-5FDDBE988F4E}" destId="{115718AA-619A-1240-A1F2-FD9BD242BA5F}" srcOrd="0" destOrd="0" presId="urn:microsoft.com/office/officeart/2005/8/layout/hProcess9"/>
    <dgm:cxn modelId="{C1A8405F-548C-7E41-B7CB-C6EBCDF0C1E4}" srcId="{08DDA184-F61C-AB4D-B747-5FDDBE988F4E}" destId="{FFCBC91D-FDEC-224E-88E8-4ED21BB8E159}" srcOrd="2" destOrd="0" parTransId="{DCCF3076-8003-AF45-9A3B-42ACD9D77710}" sibTransId="{FE2F6C7A-AFF4-2749-9A6E-B334DEC20049}"/>
    <dgm:cxn modelId="{0B374564-1CEE-674C-AEBE-0BF85D801DD2}" srcId="{08DDA184-F61C-AB4D-B747-5FDDBE988F4E}" destId="{9E8D19AB-1AA4-9646-8737-32E0784DABD7}" srcOrd="0" destOrd="0" parTransId="{519D4CB2-B1E9-C648-A5E0-E8A507133762}" sibTransId="{837C1D90-20C6-8647-8DF7-450D05A5A6D5}"/>
    <dgm:cxn modelId="{FAE74383-C657-B840-BEAD-A22EA9818DE2}" type="presOf" srcId="{FFCBC91D-FDEC-224E-88E8-4ED21BB8E159}" destId="{D35BDA2C-7F35-CC49-B067-A80FBD1957C0}" srcOrd="0" destOrd="0" presId="urn:microsoft.com/office/officeart/2005/8/layout/hProcess9"/>
    <dgm:cxn modelId="{8AE01BFA-FBF6-AE4B-83FB-2C5655B812D2}" type="presOf" srcId="{6FB63087-817E-2A47-ADC8-A7B32B53171B}" destId="{5FC15EF7-A71C-1C45-9DE5-2840C96ABD64}" srcOrd="0" destOrd="0" presId="urn:microsoft.com/office/officeart/2005/8/layout/hProcess9"/>
    <dgm:cxn modelId="{FBC12DFA-517D-2B4A-BC11-3EFA61F06004}" type="presParOf" srcId="{115718AA-619A-1240-A1F2-FD9BD242BA5F}" destId="{04AA8BC3-E610-7549-BDB8-FF12963AA35F}" srcOrd="0" destOrd="0" presId="urn:microsoft.com/office/officeart/2005/8/layout/hProcess9"/>
    <dgm:cxn modelId="{FFC00D92-BCE0-3848-BA15-D08E89AB2011}" type="presParOf" srcId="{115718AA-619A-1240-A1F2-FD9BD242BA5F}" destId="{C9DF4332-0394-D242-8FA7-9012C0636874}" srcOrd="1" destOrd="0" presId="urn:microsoft.com/office/officeart/2005/8/layout/hProcess9"/>
    <dgm:cxn modelId="{F59F95CD-5E6A-1A49-8162-E734AF70683B}" type="presParOf" srcId="{C9DF4332-0394-D242-8FA7-9012C0636874}" destId="{F5117614-8C57-FA42-B6D2-85F0CEB2D848}" srcOrd="0" destOrd="0" presId="urn:microsoft.com/office/officeart/2005/8/layout/hProcess9"/>
    <dgm:cxn modelId="{43B7BE8C-9ADE-984E-A280-05D0FACB40A5}" type="presParOf" srcId="{C9DF4332-0394-D242-8FA7-9012C0636874}" destId="{32A90F9E-B80A-374B-A6BE-30A2C1A980F4}" srcOrd="1" destOrd="0" presId="urn:microsoft.com/office/officeart/2005/8/layout/hProcess9"/>
    <dgm:cxn modelId="{0416FEEB-5822-E14F-B75D-1F53408B4B78}" type="presParOf" srcId="{C9DF4332-0394-D242-8FA7-9012C0636874}" destId="{5FC15EF7-A71C-1C45-9DE5-2840C96ABD64}" srcOrd="2" destOrd="0" presId="urn:microsoft.com/office/officeart/2005/8/layout/hProcess9"/>
    <dgm:cxn modelId="{B27AC57C-E599-724A-961E-7C044A3E77D0}" type="presParOf" srcId="{C9DF4332-0394-D242-8FA7-9012C0636874}" destId="{27EE2A9A-4058-6E4A-95D3-D9F9A688AF07}" srcOrd="3" destOrd="0" presId="urn:microsoft.com/office/officeart/2005/8/layout/hProcess9"/>
    <dgm:cxn modelId="{D3DC6253-FD1A-C347-9683-185CDC982845}" type="presParOf" srcId="{C9DF4332-0394-D242-8FA7-9012C0636874}" destId="{D35BDA2C-7F35-CC49-B067-A80FBD1957C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A8BC3-E610-7549-BDB8-FF12963AA35F}">
      <dsp:nvSpPr>
        <dsp:cNvPr id="0" name=""/>
        <dsp:cNvSpPr/>
      </dsp:nvSpPr>
      <dsp:spPr>
        <a:xfrm>
          <a:off x="720366" y="0"/>
          <a:ext cx="8164155" cy="5985185"/>
        </a:xfrm>
        <a:prstGeom prst="rightArrow">
          <a:avLst/>
        </a:prstGeom>
        <a:solidFill>
          <a:srgbClr val="FF9300">
            <a:alpha val="33991"/>
          </a:srgbClr>
        </a:solidFill>
        <a:ln>
          <a:noFill/>
        </a:ln>
        <a:effectLst/>
      </dsp:spPr>
      <dsp:style>
        <a:lnRef idx="0">
          <a:scrgbClr r="0" g="0" b="0"/>
        </a:lnRef>
        <a:fillRef idx="1">
          <a:scrgbClr r="0" g="0" b="0"/>
        </a:fillRef>
        <a:effectRef idx="0">
          <a:scrgbClr r="0" g="0" b="0"/>
        </a:effectRef>
        <a:fontRef idx="minor"/>
      </dsp:style>
    </dsp:sp>
    <dsp:sp modelId="{F5117614-8C57-FA42-B6D2-85F0CEB2D848}">
      <dsp:nvSpPr>
        <dsp:cNvPr id="0" name=""/>
        <dsp:cNvSpPr/>
      </dsp:nvSpPr>
      <dsp:spPr>
        <a:xfrm>
          <a:off x="1031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468C8A"/>
              </a:solidFill>
            </a:rPr>
            <a:t>Step 1</a:t>
          </a:r>
        </a:p>
        <a:p>
          <a:pPr marL="0" lvl="0" indent="0" algn="ctr" defTabSz="1066800">
            <a:lnSpc>
              <a:spcPct val="90000"/>
            </a:lnSpc>
            <a:spcBef>
              <a:spcPct val="0"/>
            </a:spcBef>
            <a:spcAft>
              <a:spcPct val="35000"/>
            </a:spcAft>
            <a:buNone/>
          </a:pPr>
          <a:r>
            <a:rPr lang="en-US" sz="2400" kern="1200" dirty="0">
              <a:solidFill>
                <a:schemeClr val="tx1"/>
              </a:solidFill>
            </a:rPr>
            <a:t>Estimate the RIF in the unconditional outcome distribution</a:t>
          </a:r>
        </a:p>
      </dsp:txBody>
      <dsp:txXfrm>
        <a:off x="127186" y="1912424"/>
        <a:ext cx="2857835" cy="2160336"/>
      </dsp:txXfrm>
    </dsp:sp>
    <dsp:sp modelId="{5FC15EF7-A71C-1C45-9DE5-2840C96ABD64}">
      <dsp:nvSpPr>
        <dsp:cNvPr id="0" name=""/>
        <dsp:cNvSpPr/>
      </dsp:nvSpPr>
      <dsp:spPr>
        <a:xfrm>
          <a:off x="325665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468C8A"/>
              </a:solidFill>
            </a:rPr>
            <a:t>Step 2</a:t>
          </a:r>
        </a:p>
        <a:p>
          <a:pPr marL="0" lvl="0" indent="0" algn="ctr" defTabSz="1066800">
            <a:lnSpc>
              <a:spcPct val="90000"/>
            </a:lnSpc>
            <a:spcBef>
              <a:spcPct val="0"/>
            </a:spcBef>
            <a:spcAft>
              <a:spcPct val="35000"/>
            </a:spcAft>
            <a:buNone/>
          </a:pPr>
          <a:r>
            <a:rPr lang="en-US" sz="2400" kern="1200" dirty="0">
              <a:solidFill>
                <a:schemeClr val="tx1"/>
              </a:solidFill>
            </a:rPr>
            <a:t>Regress RIF on exposure + covariates</a:t>
          </a:r>
        </a:p>
      </dsp:txBody>
      <dsp:txXfrm>
        <a:off x="3373526" y="1912424"/>
        <a:ext cx="2857835" cy="2160336"/>
      </dsp:txXfrm>
    </dsp:sp>
    <dsp:sp modelId="{D35BDA2C-7F35-CC49-B067-A80FBD1957C0}">
      <dsp:nvSpPr>
        <dsp:cNvPr id="0" name=""/>
        <dsp:cNvSpPr/>
      </dsp:nvSpPr>
      <dsp:spPr>
        <a:xfrm>
          <a:off x="650299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468C8A"/>
              </a:solidFill>
            </a:rPr>
            <a:t>Step 3</a:t>
          </a:r>
        </a:p>
        <a:p>
          <a:pPr marL="0" lvl="0" indent="0" algn="ctr" defTabSz="1066800">
            <a:lnSpc>
              <a:spcPct val="90000"/>
            </a:lnSpc>
            <a:spcBef>
              <a:spcPct val="0"/>
            </a:spcBef>
            <a:spcAft>
              <a:spcPct val="35000"/>
            </a:spcAft>
            <a:buNone/>
          </a:pPr>
          <a:r>
            <a:rPr lang="en-US" sz="2400" kern="1200" dirty="0">
              <a:solidFill>
                <a:schemeClr val="tx1"/>
              </a:solidFill>
            </a:rPr>
            <a:t>Estimate standard errors using bootstrap or sandwich estimator</a:t>
          </a:r>
        </a:p>
      </dsp:txBody>
      <dsp:txXfrm>
        <a:off x="6619866" y="1912424"/>
        <a:ext cx="2857835" cy="2160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A8BC3-E610-7549-BDB8-FF12963AA35F}">
      <dsp:nvSpPr>
        <dsp:cNvPr id="0" name=""/>
        <dsp:cNvSpPr/>
      </dsp:nvSpPr>
      <dsp:spPr>
        <a:xfrm>
          <a:off x="720366" y="0"/>
          <a:ext cx="8164155" cy="5985185"/>
        </a:xfrm>
        <a:prstGeom prst="rightArrow">
          <a:avLst/>
        </a:prstGeom>
        <a:solidFill>
          <a:srgbClr val="FF9300">
            <a:alpha val="33991"/>
          </a:srgbClr>
        </a:solidFill>
        <a:ln>
          <a:noFill/>
        </a:ln>
        <a:effectLst/>
      </dsp:spPr>
      <dsp:style>
        <a:lnRef idx="0">
          <a:scrgbClr r="0" g="0" b="0"/>
        </a:lnRef>
        <a:fillRef idx="1">
          <a:scrgbClr r="0" g="0" b="0"/>
        </a:fillRef>
        <a:effectRef idx="0">
          <a:scrgbClr r="0" g="0" b="0"/>
        </a:effectRef>
        <a:fontRef idx="minor"/>
      </dsp:style>
    </dsp:sp>
    <dsp:sp modelId="{F5117614-8C57-FA42-B6D2-85F0CEB2D848}">
      <dsp:nvSpPr>
        <dsp:cNvPr id="0" name=""/>
        <dsp:cNvSpPr/>
      </dsp:nvSpPr>
      <dsp:spPr>
        <a:xfrm>
          <a:off x="1031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468C8A"/>
              </a:solidFill>
            </a:rPr>
            <a:t>Step 1</a:t>
          </a:r>
        </a:p>
        <a:p>
          <a:pPr marL="0" lvl="0" indent="0" algn="ctr" defTabSz="1066800">
            <a:lnSpc>
              <a:spcPct val="90000"/>
            </a:lnSpc>
            <a:spcBef>
              <a:spcPct val="0"/>
            </a:spcBef>
            <a:spcAft>
              <a:spcPct val="35000"/>
            </a:spcAft>
            <a:buNone/>
          </a:pPr>
          <a:r>
            <a:rPr lang="en-US" sz="2400" kern="1200" dirty="0">
              <a:solidFill>
                <a:schemeClr val="tx1"/>
              </a:solidFill>
            </a:rPr>
            <a:t>Estimate the RIF in the unconditional outcome distribution</a:t>
          </a:r>
        </a:p>
      </dsp:txBody>
      <dsp:txXfrm>
        <a:off x="127186" y="1912424"/>
        <a:ext cx="2857835" cy="2160336"/>
      </dsp:txXfrm>
    </dsp:sp>
    <dsp:sp modelId="{5FC15EF7-A71C-1C45-9DE5-2840C96ABD64}">
      <dsp:nvSpPr>
        <dsp:cNvPr id="0" name=""/>
        <dsp:cNvSpPr/>
      </dsp:nvSpPr>
      <dsp:spPr>
        <a:xfrm>
          <a:off x="325665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75000"/>
                </a:schemeClr>
              </a:solidFill>
            </a:rPr>
            <a:t>Step 2</a:t>
          </a:r>
        </a:p>
        <a:p>
          <a:pPr marL="0" lvl="0" indent="0" algn="ctr" defTabSz="1066800">
            <a:lnSpc>
              <a:spcPct val="90000"/>
            </a:lnSpc>
            <a:spcBef>
              <a:spcPct val="0"/>
            </a:spcBef>
            <a:spcAft>
              <a:spcPct val="35000"/>
            </a:spcAft>
            <a:buNone/>
          </a:pPr>
          <a:r>
            <a:rPr lang="en-US" sz="2400" kern="1200" dirty="0">
              <a:solidFill>
                <a:schemeClr val="bg1">
                  <a:lumMod val="75000"/>
                </a:schemeClr>
              </a:solidFill>
            </a:rPr>
            <a:t>Regress RIF on exposure + covariates</a:t>
          </a:r>
        </a:p>
      </dsp:txBody>
      <dsp:txXfrm>
        <a:off x="3373526" y="1912424"/>
        <a:ext cx="2857835" cy="2160336"/>
      </dsp:txXfrm>
    </dsp:sp>
    <dsp:sp modelId="{D35BDA2C-7F35-CC49-B067-A80FBD1957C0}">
      <dsp:nvSpPr>
        <dsp:cNvPr id="0" name=""/>
        <dsp:cNvSpPr/>
      </dsp:nvSpPr>
      <dsp:spPr>
        <a:xfrm>
          <a:off x="650299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75000"/>
                </a:schemeClr>
              </a:solidFill>
            </a:rPr>
            <a:t>Step 3</a:t>
          </a:r>
        </a:p>
        <a:p>
          <a:pPr marL="0" lvl="0" indent="0" algn="ctr" defTabSz="1066800">
            <a:lnSpc>
              <a:spcPct val="90000"/>
            </a:lnSpc>
            <a:spcBef>
              <a:spcPct val="0"/>
            </a:spcBef>
            <a:spcAft>
              <a:spcPct val="35000"/>
            </a:spcAft>
            <a:buNone/>
          </a:pPr>
          <a:r>
            <a:rPr lang="en-US" sz="2400" kern="1200" dirty="0">
              <a:solidFill>
                <a:schemeClr val="bg1">
                  <a:lumMod val="75000"/>
                </a:schemeClr>
              </a:solidFill>
            </a:rPr>
            <a:t>Estimate standard errors using bootstrap or sandwich estimator</a:t>
          </a:r>
        </a:p>
      </dsp:txBody>
      <dsp:txXfrm>
        <a:off x="6619866" y="1912424"/>
        <a:ext cx="2857835" cy="21603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A8BC3-E610-7549-BDB8-FF12963AA35F}">
      <dsp:nvSpPr>
        <dsp:cNvPr id="0" name=""/>
        <dsp:cNvSpPr/>
      </dsp:nvSpPr>
      <dsp:spPr>
        <a:xfrm>
          <a:off x="720366" y="0"/>
          <a:ext cx="8164155" cy="5985185"/>
        </a:xfrm>
        <a:prstGeom prst="rightArrow">
          <a:avLst/>
        </a:prstGeom>
        <a:solidFill>
          <a:srgbClr val="FF9300">
            <a:alpha val="33991"/>
          </a:srgbClr>
        </a:solidFill>
        <a:ln>
          <a:noFill/>
        </a:ln>
        <a:effectLst/>
      </dsp:spPr>
      <dsp:style>
        <a:lnRef idx="0">
          <a:scrgbClr r="0" g="0" b="0"/>
        </a:lnRef>
        <a:fillRef idx="1">
          <a:scrgbClr r="0" g="0" b="0"/>
        </a:fillRef>
        <a:effectRef idx="0">
          <a:scrgbClr r="0" g="0" b="0"/>
        </a:effectRef>
        <a:fontRef idx="minor"/>
      </dsp:style>
    </dsp:sp>
    <dsp:sp modelId="{F5117614-8C57-FA42-B6D2-85F0CEB2D848}">
      <dsp:nvSpPr>
        <dsp:cNvPr id="0" name=""/>
        <dsp:cNvSpPr/>
      </dsp:nvSpPr>
      <dsp:spPr>
        <a:xfrm>
          <a:off x="1031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75000"/>
                </a:schemeClr>
              </a:solidFill>
            </a:rPr>
            <a:t>Step 1</a:t>
          </a:r>
        </a:p>
        <a:p>
          <a:pPr marL="0" lvl="0" indent="0" algn="ctr" defTabSz="1066800">
            <a:lnSpc>
              <a:spcPct val="90000"/>
            </a:lnSpc>
            <a:spcBef>
              <a:spcPct val="0"/>
            </a:spcBef>
            <a:spcAft>
              <a:spcPct val="35000"/>
            </a:spcAft>
            <a:buNone/>
          </a:pPr>
          <a:r>
            <a:rPr lang="en-US" sz="2400" kern="1200" dirty="0">
              <a:solidFill>
                <a:schemeClr val="bg1">
                  <a:lumMod val="75000"/>
                </a:schemeClr>
              </a:solidFill>
            </a:rPr>
            <a:t>Estimate the RIF in the unconditional outcome distribution</a:t>
          </a:r>
        </a:p>
      </dsp:txBody>
      <dsp:txXfrm>
        <a:off x="127186" y="1912424"/>
        <a:ext cx="2857835" cy="2160336"/>
      </dsp:txXfrm>
    </dsp:sp>
    <dsp:sp modelId="{5FC15EF7-A71C-1C45-9DE5-2840C96ABD64}">
      <dsp:nvSpPr>
        <dsp:cNvPr id="0" name=""/>
        <dsp:cNvSpPr/>
      </dsp:nvSpPr>
      <dsp:spPr>
        <a:xfrm>
          <a:off x="325665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468C8A"/>
              </a:solidFill>
            </a:rPr>
            <a:t>Step 2</a:t>
          </a:r>
        </a:p>
        <a:p>
          <a:pPr marL="0" lvl="0" indent="0" algn="ctr" defTabSz="1066800">
            <a:lnSpc>
              <a:spcPct val="90000"/>
            </a:lnSpc>
            <a:spcBef>
              <a:spcPct val="0"/>
            </a:spcBef>
            <a:spcAft>
              <a:spcPct val="35000"/>
            </a:spcAft>
            <a:buNone/>
          </a:pPr>
          <a:r>
            <a:rPr lang="en-US" sz="2400" kern="1200" dirty="0">
              <a:solidFill>
                <a:schemeClr val="tx1"/>
              </a:solidFill>
            </a:rPr>
            <a:t>Regress RIF on exposure + covariates</a:t>
          </a:r>
        </a:p>
      </dsp:txBody>
      <dsp:txXfrm>
        <a:off x="3373526" y="1912424"/>
        <a:ext cx="2857835" cy="2160336"/>
      </dsp:txXfrm>
    </dsp:sp>
    <dsp:sp modelId="{D35BDA2C-7F35-CC49-B067-A80FBD1957C0}">
      <dsp:nvSpPr>
        <dsp:cNvPr id="0" name=""/>
        <dsp:cNvSpPr/>
      </dsp:nvSpPr>
      <dsp:spPr>
        <a:xfrm>
          <a:off x="650299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75000"/>
                </a:schemeClr>
              </a:solidFill>
            </a:rPr>
            <a:t>Step 3</a:t>
          </a:r>
        </a:p>
        <a:p>
          <a:pPr marL="0" lvl="0" indent="0" algn="ctr" defTabSz="1066800">
            <a:lnSpc>
              <a:spcPct val="90000"/>
            </a:lnSpc>
            <a:spcBef>
              <a:spcPct val="0"/>
            </a:spcBef>
            <a:spcAft>
              <a:spcPct val="35000"/>
            </a:spcAft>
            <a:buNone/>
          </a:pPr>
          <a:r>
            <a:rPr lang="en-US" sz="2400" kern="1200" dirty="0">
              <a:solidFill>
                <a:schemeClr val="bg1">
                  <a:lumMod val="75000"/>
                </a:schemeClr>
              </a:solidFill>
            </a:rPr>
            <a:t>Estimate standard errors using bootstrap or sandwich estimator</a:t>
          </a:r>
        </a:p>
      </dsp:txBody>
      <dsp:txXfrm>
        <a:off x="6619866" y="1912424"/>
        <a:ext cx="2857835" cy="21603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 name="Google Shape;14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1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to R --&gt; line 566</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91607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How do we interpret beta 0.25?</a:t>
            </a:r>
          </a:p>
          <a:p>
            <a:pPr marL="171450" lvl="0" indent="-171450" algn="l" rtl="0">
              <a:spcBef>
                <a:spcPts val="0"/>
              </a:spcBef>
              <a:spcAft>
                <a:spcPts val="0"/>
              </a:spcAft>
              <a:buFontTx/>
              <a:buChar char="-"/>
            </a:pPr>
            <a:r>
              <a:rPr lang="en-US" dirty="0"/>
              <a:t>Beta 0.25 is the change in the 25</a:t>
            </a:r>
            <a:r>
              <a:rPr lang="en-US" baseline="30000" dirty="0"/>
              <a:t>th</a:t>
            </a:r>
            <a:r>
              <a:rPr lang="en-US" dirty="0"/>
              <a:t> quantile of the conditional distribution of SBP for a unit change in school years</a:t>
            </a:r>
          </a:p>
          <a:p>
            <a:pPr marL="171450" lvl="0" indent="-171450" algn="l" rtl="0">
              <a:spcBef>
                <a:spcPts val="0"/>
              </a:spcBef>
              <a:spcAft>
                <a:spcPts val="0"/>
              </a:spcAft>
              <a:buFontTx/>
              <a:buChar char="-"/>
            </a:pPr>
            <a:r>
              <a:rPr lang="en-US" dirty="0"/>
              <a:t>Beta 0.25 is the change in the 25</a:t>
            </a:r>
            <a:r>
              <a:rPr lang="en-US" baseline="30000" dirty="0"/>
              <a:t>th</a:t>
            </a:r>
            <a:r>
              <a:rPr lang="en-US" dirty="0"/>
              <a:t> quantile of the unconditional distribution of SBP for a unit change in school years</a:t>
            </a:r>
          </a:p>
          <a:p>
            <a:pPr marL="171450" lvl="0" indent="-171450" algn="l" rtl="0">
              <a:spcBef>
                <a:spcPts val="0"/>
              </a:spcBef>
              <a:spcAft>
                <a:spcPts val="0"/>
              </a:spcAft>
              <a:buFontTx/>
              <a:buChar char="-"/>
            </a:pPr>
            <a:r>
              <a:rPr lang="en-US" dirty="0"/>
              <a:t>Beta 0.25 is the change in the 25</a:t>
            </a:r>
            <a:r>
              <a:rPr lang="en-US" baseline="30000" dirty="0"/>
              <a:t>th</a:t>
            </a:r>
            <a:r>
              <a:rPr lang="en-US" dirty="0"/>
              <a:t> quantile of the conditional distribution of SBP for a unit change in mean school years in the study sample</a:t>
            </a:r>
          </a:p>
          <a:p>
            <a:pPr marL="171450" lvl="0" indent="-171450" algn="l" rtl="0">
              <a:spcBef>
                <a:spcPts val="0"/>
              </a:spcBef>
              <a:spcAft>
                <a:spcPts val="0"/>
              </a:spcAft>
              <a:buFontTx/>
              <a:buChar char="-"/>
            </a:pPr>
            <a:r>
              <a:rPr lang="en-US" dirty="0"/>
              <a:t>Beta 0.25 is the change in the 25</a:t>
            </a:r>
            <a:r>
              <a:rPr lang="en-US" baseline="30000" dirty="0"/>
              <a:t>th</a:t>
            </a:r>
            <a:r>
              <a:rPr lang="en-US" dirty="0"/>
              <a:t> quantile of the unconditional distribution of SBP for a unit change in mean school years in the study sample</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70659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 name="Google Shape;896;p1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7" name="Google Shape;897;p1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122</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2b9424a3ee5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g2b9424a3ee5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08179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b790785aef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g2b790785aef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Say our model is: </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𝑦_𝑖=𝛽_0+𝛽_1 𝑥_𝑖+𝜖_𝑖</a:t>
            </a:r>
            <a:endParaRPr/>
          </a:p>
          <a:p>
            <a:pPr marL="0" lvl="0" indent="0" algn="l" rtl="0">
              <a:spcBef>
                <a:spcPts val="0"/>
              </a:spcBef>
              <a:spcAft>
                <a:spcPts val="0"/>
              </a:spcAft>
              <a:buNone/>
            </a:pPr>
            <a:endParaRPr/>
          </a:p>
          <a:p>
            <a:pPr marL="0" lvl="0" indent="0" algn="l" rtl="0">
              <a:spcBef>
                <a:spcPts val="0"/>
              </a:spcBef>
              <a:spcAft>
                <a:spcPts val="0"/>
              </a:spcAft>
              <a:buNone/>
            </a:pPr>
            <a:r>
              <a:rPr lang="en-US"/>
              <a:t>Error</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𝜖_𝑖=𝑦_𝑖−𝛽_0−𝛽_1 𝑥_𝑖</a:t>
            </a:r>
            <a:endParaRPr/>
          </a:p>
          <a:p>
            <a:pPr marL="0" lvl="0" indent="0" algn="l" rtl="0">
              <a:spcBef>
                <a:spcPts val="0"/>
              </a:spcBef>
              <a:spcAft>
                <a:spcPts val="0"/>
              </a:spcAft>
              <a:buNone/>
            </a:pPr>
            <a:endParaRPr/>
          </a:p>
          <a:p>
            <a:pPr marL="0" lvl="0" indent="0" algn="l" rtl="0">
              <a:spcBef>
                <a:spcPts val="0"/>
              </a:spcBef>
              <a:spcAft>
                <a:spcPts val="0"/>
              </a:spcAft>
              <a:buNone/>
            </a:pPr>
            <a:r>
              <a:rPr lang="en-US"/>
              <a:t>Population regression line:</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𝐸[𝑌│𝑋]=𝛽_0+𝛽_1 𝑋</a:t>
            </a:r>
            <a:endParaRPr b="0"/>
          </a:p>
          <a:p>
            <a:pPr marL="0" lvl="0" indent="0" algn="l" rtl="0">
              <a:spcBef>
                <a:spcPts val="0"/>
              </a:spcBef>
              <a:spcAft>
                <a:spcPts val="0"/>
              </a:spcAft>
              <a:buNone/>
            </a:pPr>
            <a:endParaRPr/>
          </a:p>
          <a:p>
            <a:pPr marL="0" lvl="0" indent="0" algn="l" rtl="0">
              <a:spcBef>
                <a:spcPts val="0"/>
              </a:spcBef>
              <a:spcAft>
                <a:spcPts val="0"/>
              </a:spcAft>
              <a:buNone/>
            </a:pPr>
            <a:r>
              <a:rPr lang="en-US"/>
              <a:t>Here we assume that,</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𝐸[𝜖│𝑋]=0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Minimize the sum of squared errors</a:t>
            </a:r>
            <a:endParaRPr/>
          </a:p>
          <a:p>
            <a:pPr marL="0" lvl="0" indent="0" algn="l" rtl="0">
              <a:spcBef>
                <a:spcPts val="0"/>
              </a:spcBef>
              <a:spcAft>
                <a:spcPts val="0"/>
              </a:spcAft>
              <a:buNone/>
            </a:pPr>
            <a:endParaRPr/>
          </a:p>
          <a:p>
            <a:pPr marL="0" lvl="0" indent="0" algn="l" rtl="0">
              <a:spcBef>
                <a:spcPts val="0"/>
              </a:spcBef>
              <a:spcAft>
                <a:spcPts val="0"/>
              </a:spcAft>
              <a:buNone/>
            </a:pPr>
            <a:r>
              <a:rPr lang="en-US" i="0">
                <a:latin typeface="Cambria Math"/>
                <a:ea typeface="Cambria Math"/>
                <a:cs typeface="Cambria Math"/>
                <a:sym typeface="Cambria Math"/>
              </a:rPr>
              <a:t>min_⁡〖∑8_</a:t>
            </a:r>
            <a:r>
              <a:rPr lang="en-US" b="0" i="0">
                <a:latin typeface="Cambria Math"/>
                <a:ea typeface="Cambria Math"/>
                <a:cs typeface="Cambria Math"/>
                <a:sym typeface="Cambria Math"/>
              </a:rPr>
              <a:t>𝑖▒𝜖_𝑖^2 ⇒min_(𝛽_0,𝛽_1 )⁡∑8_𝑖▒(𝑦_𝑖−𝛽_0−𝛽_1 𝑥_𝑖 )^2  〗</a:t>
            </a:r>
            <a:endParaRPr/>
          </a:p>
          <a:p>
            <a:pPr marL="0" lvl="0" indent="0" algn="l" rtl="0">
              <a:spcBef>
                <a:spcPts val="0"/>
              </a:spcBef>
              <a:spcAft>
                <a:spcPts val="0"/>
              </a:spcAft>
              <a:buNone/>
            </a:pPr>
            <a:endParaRPr/>
          </a:p>
          <a:p>
            <a:pPr marL="0" lvl="0" indent="0" algn="l" rtl="0">
              <a:spcBef>
                <a:spcPts val="0"/>
              </a:spcBef>
              <a:spcAft>
                <a:spcPts val="0"/>
              </a:spcAft>
              <a:buNone/>
            </a:pPr>
            <a:r>
              <a:rPr lang="en-US"/>
              <a:t>But, we only have sample data</a:t>
            </a:r>
            <a:endParaRPr/>
          </a:p>
          <a:p>
            <a:pPr marL="0" lvl="0" indent="0" algn="l" rtl="0">
              <a:spcBef>
                <a:spcPts val="0"/>
              </a:spcBef>
              <a:spcAft>
                <a:spcPts val="0"/>
              </a:spcAft>
              <a:buNone/>
            </a:pPr>
            <a:endParaRPr/>
          </a:p>
          <a:p>
            <a:pPr marL="0" lvl="0" indent="0" algn="l" rtl="0">
              <a:spcBef>
                <a:spcPts val="0"/>
              </a:spcBef>
              <a:spcAft>
                <a:spcPts val="0"/>
              </a:spcAft>
              <a:buNone/>
            </a:pPr>
            <a:r>
              <a:rPr lang="en-US"/>
              <a:t>In our sample, </a:t>
            </a:r>
            <a:endParaRPr/>
          </a:p>
          <a:p>
            <a:pPr marL="0" lvl="0" indent="0" algn="l" rtl="0">
              <a:spcBef>
                <a:spcPts val="0"/>
              </a:spcBef>
              <a:spcAft>
                <a:spcPts val="0"/>
              </a:spcAft>
              <a:buNone/>
            </a:pPr>
            <a:endParaRPr/>
          </a:p>
          <a:p>
            <a:pPr marL="0" lvl="0" indent="0" algn="l" rtl="0">
              <a:spcBef>
                <a:spcPts val="0"/>
              </a:spcBef>
              <a:spcAft>
                <a:spcPts val="0"/>
              </a:spcAft>
              <a:buNone/>
            </a:pPr>
            <a:r>
              <a:rPr lang="en-US"/>
              <a:t>Residual ~ error</a:t>
            </a:r>
            <a:endParaRPr/>
          </a:p>
          <a:p>
            <a:pPr marL="0" lvl="0" indent="0" algn="l" rtl="0">
              <a:spcBef>
                <a:spcPts val="0"/>
              </a:spcBef>
              <a:spcAft>
                <a:spcPts val="0"/>
              </a:spcAft>
              <a:buNone/>
            </a:pPr>
            <a:endParaRPr/>
          </a:p>
          <a:p>
            <a:pPr marL="0" lvl="0" indent="0" algn="l" rtl="0">
              <a:spcBef>
                <a:spcPts val="0"/>
              </a:spcBef>
              <a:spcAft>
                <a:spcPts val="0"/>
              </a:spcAft>
              <a:buNone/>
            </a:pPr>
            <a:r>
              <a:rPr lang="en-US"/>
              <a:t>And we estimate the parameters of the regression line by minimizing the sum of squared residuals</a:t>
            </a:r>
            <a:endParaRPr/>
          </a:p>
          <a:p>
            <a:pPr marL="0" lvl="0" indent="0" algn="l" rtl="0">
              <a:spcBef>
                <a:spcPts val="0"/>
              </a:spcBef>
              <a:spcAft>
                <a:spcPts val="0"/>
              </a:spcAft>
              <a:buNone/>
            </a:pPr>
            <a:endParaRPr/>
          </a:p>
          <a:p>
            <a:pPr marL="0" lvl="0" indent="0" algn="l" rtl="0">
              <a:spcBef>
                <a:spcPts val="0"/>
              </a:spcBef>
              <a:spcAft>
                <a:spcPts val="0"/>
              </a:spcAft>
              <a:buNone/>
            </a:pPr>
            <a:r>
              <a:rPr lang="en-US" i="0">
                <a:latin typeface="Cambria Math"/>
                <a:ea typeface="Cambria Math"/>
                <a:cs typeface="Cambria Math"/>
                <a:sym typeface="Cambria Math"/>
              </a:rPr>
              <a:t>min_⁡〖∑24_(</a:t>
            </a:r>
            <a:r>
              <a:rPr lang="en-US" b="0" i="0">
                <a:latin typeface="Cambria Math"/>
                <a:ea typeface="Cambria Math"/>
                <a:cs typeface="Cambria Math"/>
                <a:sym typeface="Cambria Math"/>
              </a:rPr>
              <a:t>𝑖=1)^𝑁▒(𝜖_𝑖 ) ̂^2 ⇒min_(𝛼_0,𝛼_1 )⁡∑24_(𝑖=1)^𝑁▒(𝑦_𝑖−𝛼_0−𝛼_1 𝑥_𝑖 )^2  〗</a:t>
            </a:r>
            <a:endParaRPr/>
          </a:p>
          <a:p>
            <a:pPr marL="0" lvl="0" indent="0" algn="l" rtl="0">
              <a:spcBef>
                <a:spcPts val="0"/>
              </a:spcBef>
              <a:spcAft>
                <a:spcPts val="0"/>
              </a:spcAft>
              <a:buNone/>
            </a:pPr>
            <a:endParaRPr/>
          </a:p>
          <a:p>
            <a:pPr marL="0" lvl="0" indent="0" algn="l" rtl="0">
              <a:spcBef>
                <a:spcPts val="0"/>
              </a:spcBef>
              <a:spcAft>
                <a:spcPts val="0"/>
              </a:spcAft>
              <a:buNone/>
            </a:pPr>
            <a:r>
              <a:rPr lang="en-US"/>
              <a:t>Show solutions but not the derivation</a:t>
            </a:r>
            <a:endParaRPr/>
          </a:p>
        </p:txBody>
      </p:sp>
      <p:sp>
        <p:nvSpPr>
          <p:cNvPr id="917" name="Google Shape;917;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125</a:t>
            </a:fld>
            <a:endParaRPr/>
          </a:p>
        </p:txBody>
      </p:sp>
    </p:spTree>
    <p:extLst>
      <p:ext uri="{BB962C8B-B14F-4D97-AF65-F5344CB8AC3E}">
        <p14:creationId xmlns:p14="http://schemas.microsoft.com/office/powerpoint/2010/main" val="12391855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What’s a standard error in a regression model?</a:t>
            </a:r>
          </a:p>
          <a:p>
            <a:pPr marL="171450" lvl="0" indent="-171450" algn="l" rtl="0">
              <a:spcBef>
                <a:spcPts val="0"/>
              </a:spcBef>
              <a:spcAft>
                <a:spcPts val="0"/>
              </a:spcAft>
              <a:buFontTx/>
              <a:buChar char="-"/>
            </a:pPr>
            <a:r>
              <a:rPr lang="en-US" dirty="0"/>
              <a:t>Standard deviation of the distribution of beta hat </a:t>
            </a:r>
          </a:p>
          <a:p>
            <a:pPr marL="171450" lvl="0" indent="-171450" algn="l" rtl="0">
              <a:spcBef>
                <a:spcPts val="0"/>
              </a:spcBef>
              <a:spcAft>
                <a:spcPts val="0"/>
              </a:spcAft>
              <a:buFontTx/>
              <a:buChar char="-"/>
            </a:pPr>
            <a:r>
              <a:rPr lang="en-US" dirty="0"/>
              <a:t>Standard deviation of the true value of beta in the population</a:t>
            </a:r>
          </a:p>
          <a:p>
            <a:pPr marL="171450" lvl="0" indent="-171450" algn="l" rtl="0">
              <a:spcBef>
                <a:spcPts val="0"/>
              </a:spcBef>
              <a:spcAft>
                <a:spcPts val="0"/>
              </a:spcAft>
              <a:buFontTx/>
              <a:buChar char="-"/>
            </a:pPr>
            <a:r>
              <a:rPr lang="en-US" dirty="0"/>
              <a:t>Standard deviation of the outcome in the population</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04808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Say our model is: </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𝑦_𝑖=𝛽_0+𝛽_1 𝑥_𝑖+𝜖_𝑖</a:t>
            </a:r>
            <a:endParaRPr/>
          </a:p>
          <a:p>
            <a:pPr marL="0" lvl="0" indent="0" algn="l" rtl="0">
              <a:spcBef>
                <a:spcPts val="0"/>
              </a:spcBef>
              <a:spcAft>
                <a:spcPts val="0"/>
              </a:spcAft>
              <a:buNone/>
            </a:pPr>
            <a:endParaRPr/>
          </a:p>
          <a:p>
            <a:pPr marL="0" lvl="0" indent="0" algn="l" rtl="0">
              <a:spcBef>
                <a:spcPts val="0"/>
              </a:spcBef>
              <a:spcAft>
                <a:spcPts val="0"/>
              </a:spcAft>
              <a:buNone/>
            </a:pPr>
            <a:r>
              <a:rPr lang="en-US"/>
              <a:t>Error</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𝜖_𝑖=𝑦_𝑖−𝛽_0−𝛽_1 𝑥_𝑖</a:t>
            </a:r>
            <a:endParaRPr/>
          </a:p>
          <a:p>
            <a:pPr marL="0" lvl="0" indent="0" algn="l" rtl="0">
              <a:spcBef>
                <a:spcPts val="0"/>
              </a:spcBef>
              <a:spcAft>
                <a:spcPts val="0"/>
              </a:spcAft>
              <a:buNone/>
            </a:pPr>
            <a:endParaRPr/>
          </a:p>
          <a:p>
            <a:pPr marL="0" lvl="0" indent="0" algn="l" rtl="0">
              <a:spcBef>
                <a:spcPts val="0"/>
              </a:spcBef>
              <a:spcAft>
                <a:spcPts val="0"/>
              </a:spcAft>
              <a:buNone/>
            </a:pPr>
            <a:r>
              <a:rPr lang="en-US"/>
              <a:t>Population regression line:</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𝐸[𝑌│𝑋]=𝛽_0+𝛽_1 𝑋</a:t>
            </a:r>
            <a:endParaRPr b="0"/>
          </a:p>
          <a:p>
            <a:pPr marL="0" lvl="0" indent="0" algn="l" rtl="0">
              <a:spcBef>
                <a:spcPts val="0"/>
              </a:spcBef>
              <a:spcAft>
                <a:spcPts val="0"/>
              </a:spcAft>
              <a:buNone/>
            </a:pPr>
            <a:endParaRPr/>
          </a:p>
          <a:p>
            <a:pPr marL="0" lvl="0" indent="0" algn="l" rtl="0">
              <a:spcBef>
                <a:spcPts val="0"/>
              </a:spcBef>
              <a:spcAft>
                <a:spcPts val="0"/>
              </a:spcAft>
              <a:buNone/>
            </a:pPr>
            <a:r>
              <a:rPr lang="en-US"/>
              <a:t>Here we assume that,</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𝐸[𝜖│𝑋]=0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Minimize the sum of squared errors</a:t>
            </a:r>
            <a:endParaRPr/>
          </a:p>
          <a:p>
            <a:pPr marL="0" lvl="0" indent="0" algn="l" rtl="0">
              <a:spcBef>
                <a:spcPts val="0"/>
              </a:spcBef>
              <a:spcAft>
                <a:spcPts val="0"/>
              </a:spcAft>
              <a:buNone/>
            </a:pPr>
            <a:endParaRPr/>
          </a:p>
          <a:p>
            <a:pPr marL="0" lvl="0" indent="0" algn="l" rtl="0">
              <a:spcBef>
                <a:spcPts val="0"/>
              </a:spcBef>
              <a:spcAft>
                <a:spcPts val="0"/>
              </a:spcAft>
              <a:buNone/>
            </a:pPr>
            <a:r>
              <a:rPr lang="en-US" i="0">
                <a:latin typeface="Cambria Math"/>
                <a:ea typeface="Cambria Math"/>
                <a:cs typeface="Cambria Math"/>
                <a:sym typeface="Cambria Math"/>
              </a:rPr>
              <a:t>min_⁡〖∑8_</a:t>
            </a:r>
            <a:r>
              <a:rPr lang="en-US" b="0" i="0">
                <a:latin typeface="Cambria Math"/>
                <a:ea typeface="Cambria Math"/>
                <a:cs typeface="Cambria Math"/>
                <a:sym typeface="Cambria Math"/>
              </a:rPr>
              <a:t>𝑖▒𝜖_𝑖^2 ⇒min_(𝛽_0,𝛽_1 )⁡∑8_𝑖▒(𝑦_𝑖−𝛽_0−𝛽_1 𝑥_𝑖 )^2  〗</a:t>
            </a:r>
            <a:endParaRPr/>
          </a:p>
          <a:p>
            <a:pPr marL="0" lvl="0" indent="0" algn="l" rtl="0">
              <a:spcBef>
                <a:spcPts val="0"/>
              </a:spcBef>
              <a:spcAft>
                <a:spcPts val="0"/>
              </a:spcAft>
              <a:buNone/>
            </a:pPr>
            <a:endParaRPr/>
          </a:p>
          <a:p>
            <a:pPr marL="0" lvl="0" indent="0" algn="l" rtl="0">
              <a:spcBef>
                <a:spcPts val="0"/>
              </a:spcBef>
              <a:spcAft>
                <a:spcPts val="0"/>
              </a:spcAft>
              <a:buNone/>
            </a:pPr>
            <a:r>
              <a:rPr lang="en-US"/>
              <a:t>But, we only have sample data</a:t>
            </a:r>
            <a:endParaRPr/>
          </a:p>
          <a:p>
            <a:pPr marL="0" lvl="0" indent="0" algn="l" rtl="0">
              <a:spcBef>
                <a:spcPts val="0"/>
              </a:spcBef>
              <a:spcAft>
                <a:spcPts val="0"/>
              </a:spcAft>
              <a:buNone/>
            </a:pPr>
            <a:endParaRPr/>
          </a:p>
          <a:p>
            <a:pPr marL="0" lvl="0" indent="0" algn="l" rtl="0">
              <a:spcBef>
                <a:spcPts val="0"/>
              </a:spcBef>
              <a:spcAft>
                <a:spcPts val="0"/>
              </a:spcAft>
              <a:buNone/>
            </a:pPr>
            <a:r>
              <a:rPr lang="en-US"/>
              <a:t>In our sample, </a:t>
            </a:r>
            <a:endParaRPr/>
          </a:p>
          <a:p>
            <a:pPr marL="0" lvl="0" indent="0" algn="l" rtl="0">
              <a:spcBef>
                <a:spcPts val="0"/>
              </a:spcBef>
              <a:spcAft>
                <a:spcPts val="0"/>
              </a:spcAft>
              <a:buNone/>
            </a:pPr>
            <a:endParaRPr/>
          </a:p>
          <a:p>
            <a:pPr marL="0" lvl="0" indent="0" algn="l" rtl="0">
              <a:spcBef>
                <a:spcPts val="0"/>
              </a:spcBef>
              <a:spcAft>
                <a:spcPts val="0"/>
              </a:spcAft>
              <a:buNone/>
            </a:pPr>
            <a:r>
              <a:rPr lang="en-US"/>
              <a:t>Residual ~ error</a:t>
            </a:r>
            <a:endParaRPr/>
          </a:p>
          <a:p>
            <a:pPr marL="0" lvl="0" indent="0" algn="l" rtl="0">
              <a:spcBef>
                <a:spcPts val="0"/>
              </a:spcBef>
              <a:spcAft>
                <a:spcPts val="0"/>
              </a:spcAft>
              <a:buNone/>
            </a:pPr>
            <a:endParaRPr/>
          </a:p>
          <a:p>
            <a:pPr marL="0" lvl="0" indent="0" algn="l" rtl="0">
              <a:spcBef>
                <a:spcPts val="0"/>
              </a:spcBef>
              <a:spcAft>
                <a:spcPts val="0"/>
              </a:spcAft>
              <a:buNone/>
            </a:pPr>
            <a:r>
              <a:rPr lang="en-US"/>
              <a:t>And we estimate the parameters of the regression line by minimizing the sum of squared residuals</a:t>
            </a:r>
            <a:endParaRPr/>
          </a:p>
          <a:p>
            <a:pPr marL="0" lvl="0" indent="0" algn="l" rtl="0">
              <a:spcBef>
                <a:spcPts val="0"/>
              </a:spcBef>
              <a:spcAft>
                <a:spcPts val="0"/>
              </a:spcAft>
              <a:buNone/>
            </a:pPr>
            <a:endParaRPr/>
          </a:p>
          <a:p>
            <a:pPr marL="0" lvl="0" indent="0" algn="l" rtl="0">
              <a:spcBef>
                <a:spcPts val="0"/>
              </a:spcBef>
              <a:spcAft>
                <a:spcPts val="0"/>
              </a:spcAft>
              <a:buNone/>
            </a:pPr>
            <a:r>
              <a:rPr lang="en-US" i="0">
                <a:latin typeface="Cambria Math"/>
                <a:ea typeface="Cambria Math"/>
                <a:cs typeface="Cambria Math"/>
                <a:sym typeface="Cambria Math"/>
              </a:rPr>
              <a:t>min_⁡〖∑24_(</a:t>
            </a:r>
            <a:r>
              <a:rPr lang="en-US" b="0" i="0">
                <a:latin typeface="Cambria Math"/>
                <a:ea typeface="Cambria Math"/>
                <a:cs typeface="Cambria Math"/>
                <a:sym typeface="Cambria Math"/>
              </a:rPr>
              <a:t>𝑖=1)^𝑁▒(𝜖_𝑖 ) ̂^2 ⇒min_(𝛼_0,𝛼_1 )⁡∑24_(𝑖=1)^𝑁▒(𝑦_𝑖−𝛼_0−𝛼_1 𝑥_𝑖 )^2  〗</a:t>
            </a:r>
            <a:endParaRPr/>
          </a:p>
          <a:p>
            <a:pPr marL="0" lvl="0" indent="0" algn="l" rtl="0">
              <a:spcBef>
                <a:spcPts val="0"/>
              </a:spcBef>
              <a:spcAft>
                <a:spcPts val="0"/>
              </a:spcAft>
              <a:buNone/>
            </a:pPr>
            <a:endParaRPr/>
          </a:p>
          <a:p>
            <a:pPr marL="0" lvl="0" indent="0" algn="l" rtl="0">
              <a:spcBef>
                <a:spcPts val="0"/>
              </a:spcBef>
              <a:spcAft>
                <a:spcPts val="0"/>
              </a:spcAft>
              <a:buNone/>
            </a:pPr>
            <a:r>
              <a:rPr lang="en-US"/>
              <a:t>Show solutions but not the derivation</a:t>
            </a:r>
            <a:endParaRPr/>
          </a:p>
        </p:txBody>
      </p:sp>
      <p:sp>
        <p:nvSpPr>
          <p:cNvPr id="917" name="Google Shape;917;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127</a:t>
            </a:fld>
            <a:endParaRPr/>
          </a:p>
        </p:txBody>
      </p:sp>
    </p:spTree>
    <p:extLst>
      <p:ext uri="{BB962C8B-B14F-4D97-AF65-F5344CB8AC3E}">
        <p14:creationId xmlns:p14="http://schemas.microsoft.com/office/powerpoint/2010/main" val="1660116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16867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Case 1: Homoskedasticity</a:t>
            </a:r>
            <a:endParaRPr/>
          </a:p>
          <a:p>
            <a:pPr marL="0" lvl="0" indent="0" algn="l" rtl="0">
              <a:spcBef>
                <a:spcPts val="0"/>
              </a:spcBef>
              <a:spcAft>
                <a:spcPts val="0"/>
              </a:spcAft>
              <a:buNone/>
            </a:pPr>
            <a:endParaRPr/>
          </a:p>
          <a:p>
            <a:pPr marL="0" lvl="0" indent="0" algn="l" rtl="0">
              <a:spcBef>
                <a:spcPts val="0"/>
              </a:spcBef>
              <a:spcAft>
                <a:spcPts val="0"/>
              </a:spcAft>
              <a:buNone/>
            </a:pPr>
            <a:r>
              <a:rPr lang="en-US"/>
              <a:t>Aayush to create a homoskedasticity plot</a:t>
            </a:r>
            <a:endParaRPr/>
          </a:p>
          <a:p>
            <a:pPr marL="0" lvl="0" indent="0" algn="l" rtl="0">
              <a:spcBef>
                <a:spcPts val="0"/>
              </a:spcBef>
              <a:spcAft>
                <a:spcPts val="0"/>
              </a:spcAft>
              <a:buNone/>
            </a:pPr>
            <a:endParaRPr/>
          </a:p>
          <a:p>
            <a:pPr marL="0" lvl="0" indent="0" algn="l" rtl="0">
              <a:spcBef>
                <a:spcPts val="0"/>
              </a:spcBef>
              <a:spcAft>
                <a:spcPts val="0"/>
              </a:spcAft>
              <a:buNone/>
            </a:pPr>
            <a:r>
              <a:rPr lang="en-US"/>
              <a:t>Sigma^2/Var(X)  = standard error for alpha_1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Case 2: Heteroskedasticity</a:t>
            </a:r>
            <a:endParaRPr/>
          </a:p>
        </p:txBody>
      </p:sp>
      <p:sp>
        <p:nvSpPr>
          <p:cNvPr id="932" name="Google Shape;932;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129</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Case 1: Homoskedasticity</a:t>
            </a:r>
            <a:endParaRPr/>
          </a:p>
          <a:p>
            <a:pPr marL="0" lvl="0" indent="0" algn="l" rtl="0">
              <a:spcBef>
                <a:spcPts val="0"/>
              </a:spcBef>
              <a:spcAft>
                <a:spcPts val="0"/>
              </a:spcAft>
              <a:buNone/>
            </a:pPr>
            <a:endParaRPr/>
          </a:p>
          <a:p>
            <a:pPr marL="0" lvl="0" indent="0" algn="l" rtl="0">
              <a:spcBef>
                <a:spcPts val="0"/>
              </a:spcBef>
              <a:spcAft>
                <a:spcPts val="0"/>
              </a:spcAft>
              <a:buNone/>
            </a:pPr>
            <a:r>
              <a:rPr lang="en-US"/>
              <a:t>Aayush to create a homoskedasticity plot</a:t>
            </a:r>
            <a:endParaRPr/>
          </a:p>
          <a:p>
            <a:pPr marL="0" lvl="0" indent="0" algn="l" rtl="0">
              <a:spcBef>
                <a:spcPts val="0"/>
              </a:spcBef>
              <a:spcAft>
                <a:spcPts val="0"/>
              </a:spcAft>
              <a:buNone/>
            </a:pPr>
            <a:endParaRPr/>
          </a:p>
          <a:p>
            <a:pPr marL="0" lvl="0" indent="0" algn="l" rtl="0">
              <a:spcBef>
                <a:spcPts val="0"/>
              </a:spcBef>
              <a:spcAft>
                <a:spcPts val="0"/>
              </a:spcAft>
              <a:buNone/>
            </a:pPr>
            <a:r>
              <a:rPr lang="en-US"/>
              <a:t>Sigma^2/Var(X)  = standard error for alpha_1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Case 2: Heteroskedasticity</a:t>
            </a:r>
            <a:endParaRPr/>
          </a:p>
        </p:txBody>
      </p:sp>
      <p:sp>
        <p:nvSpPr>
          <p:cNvPr id="932" name="Google Shape;932;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130</a:t>
            </a:fld>
            <a:endParaRPr/>
          </a:p>
        </p:txBody>
      </p:sp>
    </p:spTree>
    <p:extLst>
      <p:ext uri="{BB962C8B-B14F-4D97-AF65-F5344CB8AC3E}">
        <p14:creationId xmlns:p14="http://schemas.microsoft.com/office/powerpoint/2010/main" val="33173858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35232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c03590cb7c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5" name="Google Shape;1005;g2c03590cb7c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1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OLS slide formula, mention that tails are unstable when density is low</a:t>
            </a:r>
            <a:endParaRPr/>
          </a:p>
        </p:txBody>
      </p:sp>
      <p:sp>
        <p:nvSpPr>
          <p:cNvPr id="1045" name="Google Shape;1045;p1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133</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2" name="Google Shape;1022;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0" name="Google Shape;1060;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1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8" name="Google Shape;1088;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143363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c2858bf369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2c2858bf369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4" name="Google Shape;1104;g2c2858bf369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138</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c2858bf369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c2858bf369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g2c2858bf369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1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c03590cb7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2c03590cb7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It would be helpful translate the beta coefficients into changes in the population distribution of the outcome. We can impose the estimated association between education and blood pressure at each quantile of blood pressure, we can use this to show one potential difference between the observed distribution of blood pressure and what it would have been if the average educational attainment of the population had increased by 1 year. Notice what is happening above ~110mmHg, think about how this changes statistics like the median, mean, and variance of the distribution.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paper on how to create these plots – explained in appendix of AJE paper</a:t>
            </a:r>
          </a:p>
          <a:p>
            <a:pPr marL="0" lvl="0" indent="0" algn="l" rtl="0">
              <a:spcBef>
                <a:spcPts val="0"/>
              </a:spcBef>
              <a:spcAft>
                <a:spcPts val="0"/>
              </a:spcAft>
              <a:buNone/>
            </a:pPr>
            <a:r>
              <a:rPr lang="en-US" dirty="0"/>
              <a:t>Emphasize rough, “real” distribution should be conditional on everything in regression – this is a rough approximation for didactic purposes – not exactly what distribution would look like</a:t>
            </a:r>
          </a:p>
        </p:txBody>
      </p:sp>
      <p:sp>
        <p:nvSpPr>
          <p:cNvPr id="1172" name="Google Shape;1172;g2c03590cb7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141</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8" name="Google Shape;1068;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72273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2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29106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1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2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9" name="Google Shape;1259;p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2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5" name="Google Shape;1275;p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2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2" name="Google Shape;1142;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1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38638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15179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9929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2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2c2858bf369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9" name="Google Shape;1289;g2c2858bf369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2798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5468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Intro – Aayush, 1 – Jilly; 2 – Aayush; 3 – Aayush; 4 – Amanda; 5 – Aayush; 6 – Jilly</a:t>
            </a:r>
            <a:endParaRPr dirty="0"/>
          </a:p>
        </p:txBody>
      </p:sp>
      <p:sp>
        <p:nvSpPr>
          <p:cNvPr id="191" name="Google Shape;19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56" name="Google Shape;1156;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125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6" name="Google Shape;206;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Switch to R here (show unadjusted then adjusted)</a:t>
            </a:r>
            <a:endParaRPr dirty="0"/>
          </a:p>
        </p:txBody>
      </p:sp>
      <p:sp>
        <p:nvSpPr>
          <p:cNvPr id="229" name="Google Shape;229;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Adjusted model results (</a:t>
            </a:r>
            <a:r>
              <a:rPr lang="en-US" dirty="0" err="1"/>
              <a:t>est</a:t>
            </a:r>
            <a:r>
              <a:rPr lang="en-US" dirty="0"/>
              <a:t> = -0.79)</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7084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Expression</a:t>
            </a:r>
            <a:endParaRPr dirty="0"/>
          </a:p>
        </p:txBody>
      </p:sp>
      <p:sp>
        <p:nvSpPr>
          <p:cNvPr id="257" name="Google Shape;25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3837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b790785aef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b790785aef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Switch to R here (show CQR adjusted)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Quantreg</a:t>
            </a:r>
            <a:r>
              <a:rPr lang="en-US" dirty="0"/>
              <a:t> package, </a:t>
            </a:r>
            <a:r>
              <a:rPr lang="en-US" dirty="0" err="1"/>
              <a:t>rq</a:t>
            </a:r>
            <a:r>
              <a:rPr lang="en-US" dirty="0"/>
              <a:t>() </a:t>
            </a:r>
          </a:p>
          <a:p>
            <a:pPr marL="0" lvl="0" indent="0" algn="l" rtl="0">
              <a:spcBef>
                <a:spcPts val="0"/>
              </a:spcBef>
              <a:spcAft>
                <a:spcPts val="0"/>
              </a:spcAft>
              <a:buNone/>
            </a:pPr>
            <a:endParaRPr dirty="0"/>
          </a:p>
        </p:txBody>
      </p:sp>
      <p:sp>
        <p:nvSpPr>
          <p:cNvPr id="284" name="Google Shape;284;g2b790785aef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CQR 50 adjusted (</a:t>
            </a:r>
            <a:r>
              <a:rPr lang="en-US" dirty="0" err="1"/>
              <a:t>est</a:t>
            </a:r>
            <a:r>
              <a:rPr lang="en-US" dirty="0"/>
              <a:t> = -0.72)</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8622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Congratulations, you fit your first CQR!</a:t>
            </a:r>
            <a:endParaRPr dirty="0"/>
          </a:p>
        </p:txBody>
      </p:sp>
      <p:sp>
        <p:nvSpPr>
          <p:cNvPr id="268" name="Google Shape;268;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5019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7960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p2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3" name="Google Shape;1603;p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886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b790785aef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5" name="Google Shape;315;g2b790785aef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What are the differences you see between this equation and the linear regression equation?</a:t>
            </a:r>
            <a:endParaRPr dirty="0"/>
          </a:p>
        </p:txBody>
      </p:sp>
      <p:sp>
        <p:nvSpPr>
          <p:cNvPr id="257" name="Google Shape;25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072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738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b790785aef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b790785aef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Switch to R here (q25 adjusted model)</a:t>
            </a:r>
          </a:p>
          <a:p>
            <a:pPr marL="0" lvl="0" indent="0" algn="l" rtl="0">
              <a:spcBef>
                <a:spcPts val="0"/>
              </a:spcBef>
              <a:spcAft>
                <a:spcPts val="0"/>
              </a:spcAft>
              <a:buNone/>
            </a:pPr>
            <a:endParaRPr dirty="0"/>
          </a:p>
        </p:txBody>
      </p:sp>
      <p:sp>
        <p:nvSpPr>
          <p:cNvPr id="284" name="Google Shape;284;g2b790785aef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extLst>
      <p:ext uri="{BB962C8B-B14F-4D97-AF65-F5344CB8AC3E}">
        <p14:creationId xmlns:p14="http://schemas.microsoft.com/office/powerpoint/2010/main" val="2912470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q25 adjusted (</a:t>
            </a:r>
            <a:r>
              <a:rPr lang="en-US" dirty="0" err="1"/>
              <a:t>est</a:t>
            </a:r>
            <a:r>
              <a:rPr lang="en-US" dirty="0"/>
              <a:t> = -0.64)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Congratulations, you fit your second CQR!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Estimate is different from mean (-0.8) and median (-0.7)</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Goodness of fit code</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4818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1637D-B411-49B1-8A49-CDD8C038141F}" type="slidenum">
              <a:rPr lang="en-US" smtClean="0"/>
              <a:t>48</a:t>
            </a:fld>
            <a:endParaRPr lang="en-US"/>
          </a:p>
        </p:txBody>
      </p:sp>
    </p:spTree>
    <p:extLst>
      <p:ext uri="{BB962C8B-B14F-4D97-AF65-F5344CB8AC3E}">
        <p14:creationId xmlns:p14="http://schemas.microsoft.com/office/powerpoint/2010/main" val="28934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4005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Over 17k citations</a:t>
            </a:r>
            <a:endParaRPr/>
          </a:p>
        </p:txBody>
      </p:sp>
      <p:sp>
        <p:nvSpPr>
          <p:cNvPr id="357" name="Google Shape;357;p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2668422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Differences? </a:t>
            </a:r>
            <a:endParaRPr dirty="0"/>
          </a:p>
        </p:txBody>
      </p:sp>
      <p:sp>
        <p:nvSpPr>
          <p:cNvPr id="376" name="Google Shape;376;p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1467116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calculate the coefficients of q0.5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480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3037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bdc77260b5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bdc77260b5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2bdc77260b5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if it is that easy to evaluate the relationship at other parts of the distribution...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Mean models can give us an incomplete picture of the relationship between an exposure and outcome; when are mean models appropriate? </a:t>
            </a:r>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4682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665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in turn the effect associated with a change in our exposure?</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567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b790785aef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b790785aef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9" name="Google Shape;499;g2b790785aef_0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b790785aef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b790785aef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Uniform change of -0.77mmHg</a:t>
            </a:r>
            <a:endParaRPr dirty="0"/>
          </a:p>
        </p:txBody>
      </p:sp>
      <p:sp>
        <p:nvSpPr>
          <p:cNvPr id="499" name="Google Shape;499;g2b790785aef_0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extLst>
      <p:ext uri="{BB962C8B-B14F-4D97-AF65-F5344CB8AC3E}">
        <p14:creationId xmlns:p14="http://schemas.microsoft.com/office/powerpoint/2010/main" val="12057379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b790785aef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b790785aef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Non uniform change</a:t>
            </a:r>
            <a:endParaRPr dirty="0"/>
          </a:p>
        </p:txBody>
      </p:sp>
      <p:sp>
        <p:nvSpPr>
          <p:cNvPr id="507" name="Google Shape;507;g2b790785aef_0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extLst>
      <p:ext uri="{BB962C8B-B14F-4D97-AF65-F5344CB8AC3E}">
        <p14:creationId xmlns:p14="http://schemas.microsoft.com/office/powerpoint/2010/main" val="9224918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in turn the effect associated with a change in our exposure?</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52025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Empirical reality; why we want to know about how an exposure might effect difference parts of a distribution. (would really want to impact the higher quantiles of outcome)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20 mmHg change from 120-140 is an increase of 32 in absolute risk, but a 20mmHg change from 160-280 is an increase of 128 (double) of absolute risk</a:t>
            </a:r>
            <a:endParaRPr dirty="0"/>
          </a:p>
        </p:txBody>
      </p:sp>
      <p:sp>
        <p:nvSpPr>
          <p:cNvPr id="486" name="Google Shape;48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39176022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Epidemiologic theory also motivates the need to investigate differences in the association across the entire outcome distribution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The title of this slide is also the title of a 1992 commentary on Rose’s work. Link: https://</a:t>
            </a:r>
            <a:r>
              <a:rPr lang="en-US" dirty="0" err="1"/>
              <a:t>www.ncbi.nlm.nih.gov</a:t>
            </a:r>
            <a:r>
              <a:rPr lang="en-US" dirty="0"/>
              <a:t>/</a:t>
            </a:r>
            <a:r>
              <a:rPr lang="en-US" dirty="0" err="1"/>
              <a:t>pmc</a:t>
            </a:r>
            <a:r>
              <a:rPr lang="en-US" dirty="0"/>
              <a:t>/articles/PMC1884728/pdf/bmj00105-0011.pdf</a:t>
            </a:r>
            <a:endParaRPr dirty="0"/>
          </a:p>
        </p:txBody>
      </p:sp>
      <p:sp>
        <p:nvSpPr>
          <p:cNvPr id="600" name="Google Shape;60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Note unconditional distribution</a:t>
            </a:r>
          </a:p>
          <a:p>
            <a:pPr marL="0" lvl="0" indent="0" algn="l" rtl="0">
              <a:spcBef>
                <a:spcPts val="0"/>
              </a:spcBef>
              <a:spcAft>
                <a:spcPts val="0"/>
              </a:spcAft>
              <a:buNone/>
            </a:pPr>
            <a:r>
              <a:rPr lang="en-US" dirty="0"/>
              <a:t>Does focus on the mean</a:t>
            </a:r>
            <a:endParaRPr dirty="0"/>
          </a:p>
        </p:txBody>
      </p:sp>
      <p:sp>
        <p:nvSpPr>
          <p:cNvPr id="623" name="Google Shape;62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199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9515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57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Statistical properties</a:t>
            </a:r>
            <a:endParaRPr dirty="0"/>
          </a:p>
        </p:txBody>
      </p:sp>
      <p:sp>
        <p:nvSpPr>
          <p:cNvPr id="445" name="Google Shape;445;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b790785aef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b790785aef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2b790785aef_0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Quite a few people with SBP above 150</a:t>
            </a:r>
            <a:endParaRPr dirty="0"/>
          </a:p>
        </p:txBody>
      </p:sp>
      <p:sp>
        <p:nvSpPr>
          <p:cNvPr id="461" name="Google Shape;46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 code: fit top/bottom boded version of data and compare how the coefficients change</a:t>
            </a:r>
            <a:endParaRPr/>
          </a:p>
        </p:txBody>
      </p:sp>
      <p:sp>
        <p:nvSpPr>
          <p:cNvPr id="461" name="Google Shape;46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2159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Because the quantiles aren’t changing, you can make the argument that the associated estimate on school years would be the same for quantile regression at the 75</a:t>
            </a:r>
            <a:r>
              <a:rPr lang="en-US" baseline="30000" dirty="0"/>
              <a:t>th</a:t>
            </a:r>
            <a:r>
              <a:rPr lang="en-US" dirty="0"/>
              <a:t> quantile, but a linear regression estimate would change/be skewed due to the change at the mean when including an outlier or top coding</a:t>
            </a:r>
            <a:endParaRPr dirty="0"/>
          </a:p>
        </p:txBody>
      </p:sp>
      <p:sp>
        <p:nvSpPr>
          <p:cNvPr id="469" name="Google Shape;46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Log(127.6) = 4.85 (but mean of log transformed distribution is 4.84); would be a larger change if we transformed a variable with a skewed distribution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Log(138.5) = 4.93 (75th quantile of the log transformed distribution)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 do you think this is important? Extrapolation </a:t>
            </a:r>
            <a:endParaRPr dirty="0"/>
          </a:p>
        </p:txBody>
      </p:sp>
      <p:sp>
        <p:nvSpPr>
          <p:cNvPr id="452" name="Google Shape;45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2b9424a3ee5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g2b9424a3ee5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3120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Interpretation of CQR in an unconditional distribution (multiple choice)</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9772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20 mmHg change from 120-140 is an increase of 32 in absolute risk, but a 20mmHg change from 160-280 is an increase of 128 (double) of absolute risk</a:t>
            </a:r>
            <a:endParaRPr dirty="0"/>
          </a:p>
        </p:txBody>
      </p:sp>
      <p:sp>
        <p:nvSpPr>
          <p:cNvPr id="486" name="Google Shape;48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29509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1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1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Logistic, polynomial</a:t>
            </a:r>
            <a:endParaRPr dirty="0"/>
          </a:p>
        </p:txBody>
      </p:sp>
      <p:sp>
        <p:nvSpPr>
          <p:cNvPr id="712" name="Google Shape;712;p1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Different equations for IFs depending on which statistic is of interest</a:t>
            </a:r>
            <a:endParaRPr dirty="0"/>
          </a:p>
        </p:txBody>
      </p:sp>
      <p:sp>
        <p:nvSpPr>
          <p:cNvPr id="719" name="Google Shape;719;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1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Influence function for y at the </a:t>
            </a:r>
            <a:r>
              <a:rPr lang="en-US" dirty="0" err="1"/>
              <a:t>tauth</a:t>
            </a:r>
            <a:r>
              <a:rPr lang="en-US" dirty="0"/>
              <a:t> quantile</a:t>
            </a:r>
            <a:endParaRPr dirty="0"/>
          </a:p>
        </p:txBody>
      </p:sp>
      <p:sp>
        <p:nvSpPr>
          <p:cNvPr id="726" name="Google Shape;726;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1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 Distribute expectation over q(t) and IF</a:t>
            </a:r>
            <a:endParaRPr dirty="0"/>
          </a:p>
        </p:txBody>
      </p:sp>
      <p:sp>
        <p:nvSpPr>
          <p:cNvPr id="733" name="Google Shape;733;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Switch to R to show data and summary</a:t>
            </a:r>
            <a:endParaRPr dirty="0"/>
          </a:p>
        </p:txBody>
      </p:sp>
      <p:sp>
        <p:nvSpPr>
          <p:cNvPr id="136" name="Google Shape;13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1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1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1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Moving from continuous distribution to a binary distribution, where the RIF will take on one value for those who fall below and another for those above</a:t>
            </a:r>
            <a:endParaRPr dirty="0"/>
          </a:p>
        </p:txBody>
      </p:sp>
      <p:sp>
        <p:nvSpPr>
          <p:cNvPr id="791" name="Google Shape;791;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1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Move to R to show RIF values --&gt; line 485</a:t>
            </a:r>
            <a:endParaRPr dirty="0"/>
          </a:p>
        </p:txBody>
      </p:sp>
      <p:sp>
        <p:nvSpPr>
          <p:cNvPr id="801" name="Google Shape;801;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RIF only takes on 2 values regardless of which quantile we’re evaluating</a:t>
            </a:r>
          </a:p>
          <a:p>
            <a:pPr marL="0" lvl="0" indent="0" algn="l" rtl="0">
              <a:spcBef>
                <a:spcPts val="0"/>
              </a:spcBef>
              <a:spcAft>
                <a:spcPts val="0"/>
              </a:spcAft>
              <a:buNone/>
            </a:pPr>
            <a:r>
              <a:rPr lang="en-US" dirty="0"/>
              <a:t>proportion of participants falling in each bin corresponds to the quantile</a:t>
            </a:r>
            <a:endParaRPr dirty="0"/>
          </a:p>
        </p:txBody>
      </p:sp>
      <p:sp>
        <p:nvSpPr>
          <p:cNvPr id="813" name="Google Shape;813;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Equation is to isolate the indicator function since we use it in 2 &amp; 3</a:t>
            </a:r>
          </a:p>
          <a:p>
            <a:pPr marL="0" lvl="0" indent="0" algn="l" rtl="0">
              <a:spcBef>
                <a:spcPts val="0"/>
              </a:spcBef>
              <a:spcAft>
                <a:spcPts val="0"/>
              </a:spcAft>
              <a:buNone/>
            </a:pPr>
            <a:r>
              <a:rPr lang="en-US" dirty="0"/>
              <a:t>End up modeling the indicator function, density is a constant, indicator function will vary (either 1 or 0), q tau and 1- tau are fixed – only source of variation is indicator </a:t>
            </a:r>
            <a:r>
              <a:rPr lang="en-US" dirty="0" err="1"/>
              <a:t>fxn</a:t>
            </a:r>
            <a:r>
              <a:rPr lang="en-US" dirty="0"/>
              <a:t>, regression equations are about modeling variation in the outcome = could model directly instead of using OLS on RIF</a:t>
            </a:r>
            <a:endParaRPr dirty="0"/>
          </a:p>
        </p:txBody>
      </p:sp>
      <p:sp>
        <p:nvSpPr>
          <p:cNvPr id="837" name="Google Shape;837;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4" name="Google Shape;844;p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First thing we do is take expectation of both sides - want to get rid of x and c to get to unconditional mean of RIF – it’s the unconditional mean of RIF that equals </a:t>
            </a:r>
            <a:r>
              <a:rPr lang="en-US" dirty="0" err="1"/>
              <a:t>qT</a:t>
            </a:r>
            <a:r>
              <a:rPr lang="en-US" dirty="0"/>
              <a:t> </a:t>
            </a:r>
          </a:p>
          <a:p>
            <a:pPr marL="0" lvl="0" indent="0" algn="l" rtl="0">
              <a:spcBef>
                <a:spcPts val="0"/>
              </a:spcBef>
              <a:spcAft>
                <a:spcPts val="0"/>
              </a:spcAft>
              <a:buNone/>
            </a:pPr>
            <a:r>
              <a:rPr lang="en-US" dirty="0"/>
              <a:t>Expectation of alpha is just of a constant, so it’s itself</a:t>
            </a:r>
          </a:p>
          <a:p>
            <a:pPr marL="0" lvl="0" indent="0" algn="l" rtl="0">
              <a:spcBef>
                <a:spcPts val="0"/>
              </a:spcBef>
              <a:spcAft>
                <a:spcPts val="0"/>
              </a:spcAft>
              <a:buNone/>
            </a:pPr>
            <a:endParaRPr dirty="0"/>
          </a:p>
        </p:txBody>
      </p:sp>
      <p:sp>
        <p:nvSpPr>
          <p:cNvPr id="845" name="Google Shape;845;p1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6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6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7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7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EBED6-F09F-7870-0A54-1A71D4203D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7024BF-8B1F-580E-8F24-835C5BFD9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8C6B6F-06DB-5199-727A-F71B904C9231}"/>
              </a:ext>
            </a:extLst>
          </p:cNvPr>
          <p:cNvSpPr>
            <a:spLocks noGrp="1"/>
          </p:cNvSpPr>
          <p:nvPr>
            <p:ph type="dt" sz="half" idx="10"/>
          </p:nvPr>
        </p:nvSpPr>
        <p:spPr/>
        <p:txBody>
          <a:bodyPr/>
          <a:lstStyle/>
          <a:p>
            <a:fld id="{A2A9B239-36B5-4F7F-A225-A18DC98170F1}" type="datetime1">
              <a:rPr lang="en-US" smtClean="0"/>
              <a:t>6/16/24</a:t>
            </a:fld>
            <a:endParaRPr lang="en-US"/>
          </a:p>
        </p:txBody>
      </p:sp>
      <p:sp>
        <p:nvSpPr>
          <p:cNvPr id="5" name="Footer Placeholder 4">
            <a:extLst>
              <a:ext uri="{FF2B5EF4-FFF2-40B4-BE49-F238E27FC236}">
                <a16:creationId xmlns:a16="http://schemas.microsoft.com/office/drawing/2014/main" id="{C9132594-14C3-9441-1439-A6612E6C86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12B5A-99DE-0FD7-4901-37DB1F9BE918}"/>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2384700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E815D-29FE-CD11-AFBD-0165D23B0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525FC-E10B-3DFE-FFAE-555D09F21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F7502-9C6D-D672-8386-BF3A00AF743F}"/>
              </a:ext>
            </a:extLst>
          </p:cNvPr>
          <p:cNvSpPr>
            <a:spLocks noGrp="1"/>
          </p:cNvSpPr>
          <p:nvPr>
            <p:ph type="dt" sz="half" idx="10"/>
          </p:nvPr>
        </p:nvSpPr>
        <p:spPr/>
        <p:txBody>
          <a:bodyPr/>
          <a:lstStyle/>
          <a:p>
            <a:fld id="{E9B644C5-D979-4E77-AC64-EB82B4D2CE73}" type="datetime1">
              <a:rPr lang="en-US" smtClean="0"/>
              <a:t>6/16/24</a:t>
            </a:fld>
            <a:endParaRPr lang="en-US"/>
          </a:p>
        </p:txBody>
      </p:sp>
      <p:sp>
        <p:nvSpPr>
          <p:cNvPr id="5" name="Footer Placeholder 4">
            <a:extLst>
              <a:ext uri="{FF2B5EF4-FFF2-40B4-BE49-F238E27FC236}">
                <a16:creationId xmlns:a16="http://schemas.microsoft.com/office/drawing/2014/main" id="{FCF5B802-BC8E-AB04-2C12-A36EAC3F3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9FE65-9C57-2CB3-6548-8D6DC68F70EB}"/>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3969873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AD0C-1805-A4F3-9E88-A2C477DF5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1ED995-7B31-0B71-7BAB-0568DFE296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89354F-893C-AB64-1707-D2F6F894B500}"/>
              </a:ext>
            </a:extLst>
          </p:cNvPr>
          <p:cNvSpPr>
            <a:spLocks noGrp="1"/>
          </p:cNvSpPr>
          <p:nvPr>
            <p:ph type="dt" sz="half" idx="10"/>
          </p:nvPr>
        </p:nvSpPr>
        <p:spPr/>
        <p:txBody>
          <a:bodyPr/>
          <a:lstStyle/>
          <a:p>
            <a:fld id="{CD3C9F6D-60A2-4C51-BE44-BA1F58B51D10}" type="datetime1">
              <a:rPr lang="en-US" smtClean="0"/>
              <a:t>6/16/24</a:t>
            </a:fld>
            <a:endParaRPr lang="en-US"/>
          </a:p>
        </p:txBody>
      </p:sp>
      <p:sp>
        <p:nvSpPr>
          <p:cNvPr id="5" name="Footer Placeholder 4">
            <a:extLst>
              <a:ext uri="{FF2B5EF4-FFF2-40B4-BE49-F238E27FC236}">
                <a16:creationId xmlns:a16="http://schemas.microsoft.com/office/drawing/2014/main" id="{5ADF4026-D004-38CE-C78D-C4A57EEB50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D1611-5CC0-72E5-AE93-33D89F774A2F}"/>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3730423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048C-2C23-9D86-3B1B-0F887B26F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510622-C81A-2A6B-8C22-B1CACEDD67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2476BC-DB2F-E115-CD22-6DFB13645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E6FE0B-339E-A089-C458-087E9B0B0BCB}"/>
              </a:ext>
            </a:extLst>
          </p:cNvPr>
          <p:cNvSpPr>
            <a:spLocks noGrp="1"/>
          </p:cNvSpPr>
          <p:nvPr>
            <p:ph type="dt" sz="half" idx="10"/>
          </p:nvPr>
        </p:nvSpPr>
        <p:spPr/>
        <p:txBody>
          <a:bodyPr/>
          <a:lstStyle/>
          <a:p>
            <a:fld id="{87380152-2843-421D-AE34-65158F09C987}" type="datetime1">
              <a:rPr lang="en-US" smtClean="0"/>
              <a:t>6/16/24</a:t>
            </a:fld>
            <a:endParaRPr lang="en-US"/>
          </a:p>
        </p:txBody>
      </p:sp>
      <p:sp>
        <p:nvSpPr>
          <p:cNvPr id="6" name="Footer Placeholder 5">
            <a:extLst>
              <a:ext uri="{FF2B5EF4-FFF2-40B4-BE49-F238E27FC236}">
                <a16:creationId xmlns:a16="http://schemas.microsoft.com/office/drawing/2014/main" id="{AC149D29-55C7-8AB6-41E8-B1C0CB353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5FF94D-C7D8-732B-CB9B-F07EE4D5386D}"/>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2795788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AEF2-FE53-EBDF-2F01-41CAD36B3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712572-8150-068B-D022-8FA6A34078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C115B-0868-2812-711A-A0BB29F185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F339F2-FA67-72AE-217F-BB6F0B5187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0340E-E793-EAD9-6136-A2126A2290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D8CFC0-6C70-DA1B-F5A0-D0BCC33BAE15}"/>
              </a:ext>
            </a:extLst>
          </p:cNvPr>
          <p:cNvSpPr>
            <a:spLocks noGrp="1"/>
          </p:cNvSpPr>
          <p:nvPr>
            <p:ph type="dt" sz="half" idx="10"/>
          </p:nvPr>
        </p:nvSpPr>
        <p:spPr/>
        <p:txBody>
          <a:bodyPr/>
          <a:lstStyle/>
          <a:p>
            <a:fld id="{0D288D8D-6DFF-4D9E-83E8-855FC65733AB}" type="datetime1">
              <a:rPr lang="en-US" smtClean="0"/>
              <a:t>6/16/24</a:t>
            </a:fld>
            <a:endParaRPr lang="en-US"/>
          </a:p>
        </p:txBody>
      </p:sp>
      <p:sp>
        <p:nvSpPr>
          <p:cNvPr id="8" name="Footer Placeholder 7">
            <a:extLst>
              <a:ext uri="{FF2B5EF4-FFF2-40B4-BE49-F238E27FC236}">
                <a16:creationId xmlns:a16="http://schemas.microsoft.com/office/drawing/2014/main" id="{EF11AFFE-140F-0AB9-5A08-144EDA9B39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F8F10A-0C04-36BF-5C33-BD1D64E25950}"/>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2595160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378A-AFDB-2FA0-B992-3B9BB470AE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9455E8-D85F-1031-63B2-C4E707548FB2}"/>
              </a:ext>
            </a:extLst>
          </p:cNvPr>
          <p:cNvSpPr>
            <a:spLocks noGrp="1"/>
          </p:cNvSpPr>
          <p:nvPr>
            <p:ph type="dt" sz="half" idx="10"/>
          </p:nvPr>
        </p:nvSpPr>
        <p:spPr/>
        <p:txBody>
          <a:bodyPr/>
          <a:lstStyle/>
          <a:p>
            <a:fld id="{3DCBB6F4-E21A-4643-BDE6-0C752ED48E30}" type="datetime1">
              <a:rPr lang="en-US" smtClean="0"/>
              <a:t>6/16/24</a:t>
            </a:fld>
            <a:endParaRPr lang="en-US"/>
          </a:p>
        </p:txBody>
      </p:sp>
      <p:sp>
        <p:nvSpPr>
          <p:cNvPr id="4" name="Footer Placeholder 3">
            <a:extLst>
              <a:ext uri="{FF2B5EF4-FFF2-40B4-BE49-F238E27FC236}">
                <a16:creationId xmlns:a16="http://schemas.microsoft.com/office/drawing/2014/main" id="{D8BC7D4A-B8DD-5756-3372-A2F859B33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307CA1-3785-A05B-0A91-3C07AB6E8321}"/>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1079596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83EB71-5E5D-E043-FA8D-0566D6BC5DDE}"/>
              </a:ext>
            </a:extLst>
          </p:cNvPr>
          <p:cNvSpPr>
            <a:spLocks noGrp="1"/>
          </p:cNvSpPr>
          <p:nvPr>
            <p:ph type="dt" sz="half" idx="10"/>
          </p:nvPr>
        </p:nvSpPr>
        <p:spPr/>
        <p:txBody>
          <a:bodyPr/>
          <a:lstStyle/>
          <a:p>
            <a:fld id="{981AA272-9C8B-4450-A989-3A2E084F121A}" type="datetime1">
              <a:rPr lang="en-US" smtClean="0"/>
              <a:t>6/16/24</a:t>
            </a:fld>
            <a:endParaRPr lang="en-US"/>
          </a:p>
        </p:txBody>
      </p:sp>
      <p:sp>
        <p:nvSpPr>
          <p:cNvPr id="3" name="Footer Placeholder 2">
            <a:extLst>
              <a:ext uri="{FF2B5EF4-FFF2-40B4-BE49-F238E27FC236}">
                <a16:creationId xmlns:a16="http://schemas.microsoft.com/office/drawing/2014/main" id="{AA813339-C786-6E77-1D18-E93090EA67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02283B-7B25-B3B7-3419-FFAB9A9B8B4D}"/>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18891871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AE42D-175C-F8B7-8BD0-2D8EFE3D7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E1689B-D352-E386-A3F6-CB4CA870B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FFDFB9-C8A3-38FD-DF54-C8D9015E7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A4A4E7-5D97-5E03-0826-7A27B92E272B}"/>
              </a:ext>
            </a:extLst>
          </p:cNvPr>
          <p:cNvSpPr>
            <a:spLocks noGrp="1"/>
          </p:cNvSpPr>
          <p:nvPr>
            <p:ph type="dt" sz="half" idx="10"/>
          </p:nvPr>
        </p:nvSpPr>
        <p:spPr/>
        <p:txBody>
          <a:bodyPr/>
          <a:lstStyle/>
          <a:p>
            <a:fld id="{21FAD1E7-0FA9-43F1-9D8A-DF6D30A4FACD}" type="datetime1">
              <a:rPr lang="en-US" smtClean="0"/>
              <a:t>6/16/24</a:t>
            </a:fld>
            <a:endParaRPr lang="en-US"/>
          </a:p>
        </p:txBody>
      </p:sp>
      <p:sp>
        <p:nvSpPr>
          <p:cNvPr id="6" name="Footer Placeholder 5">
            <a:extLst>
              <a:ext uri="{FF2B5EF4-FFF2-40B4-BE49-F238E27FC236}">
                <a16:creationId xmlns:a16="http://schemas.microsoft.com/office/drawing/2014/main" id="{592E8009-8D1D-C401-EA3A-C44521C38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E9987-9562-B014-8CA1-EEBDF2616E83}"/>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823862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C7BC-2154-B498-8796-E67D923A12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915E0F-3719-9CC1-C22A-D8E230097C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E4FFF3-E360-B4B7-2618-910CD85A4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DCEFE9-911E-F582-FE2F-28B2741ADA8E}"/>
              </a:ext>
            </a:extLst>
          </p:cNvPr>
          <p:cNvSpPr>
            <a:spLocks noGrp="1"/>
          </p:cNvSpPr>
          <p:nvPr>
            <p:ph type="dt" sz="half" idx="10"/>
          </p:nvPr>
        </p:nvSpPr>
        <p:spPr/>
        <p:txBody>
          <a:bodyPr/>
          <a:lstStyle/>
          <a:p>
            <a:fld id="{C34B8F35-0E8E-40EB-B5E1-377A2CFA4251}" type="datetime1">
              <a:rPr lang="en-US" smtClean="0"/>
              <a:t>6/16/24</a:t>
            </a:fld>
            <a:endParaRPr lang="en-US"/>
          </a:p>
        </p:txBody>
      </p:sp>
      <p:sp>
        <p:nvSpPr>
          <p:cNvPr id="6" name="Footer Placeholder 5">
            <a:extLst>
              <a:ext uri="{FF2B5EF4-FFF2-40B4-BE49-F238E27FC236}">
                <a16:creationId xmlns:a16="http://schemas.microsoft.com/office/drawing/2014/main" id="{CEDF53D7-1B53-B684-084E-1FED8024D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0F2F3-F732-DDA2-4F28-4FC88D6972E2}"/>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1724005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129D-FCF1-0E4F-4E39-5B0EFE8229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07ADC9-02CE-DAE2-E3A1-B71CDEB65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06DF7-016F-4331-04AE-0268A116DD6B}"/>
              </a:ext>
            </a:extLst>
          </p:cNvPr>
          <p:cNvSpPr>
            <a:spLocks noGrp="1"/>
          </p:cNvSpPr>
          <p:nvPr>
            <p:ph type="dt" sz="half" idx="10"/>
          </p:nvPr>
        </p:nvSpPr>
        <p:spPr/>
        <p:txBody>
          <a:bodyPr/>
          <a:lstStyle/>
          <a:p>
            <a:fld id="{02C51814-17A3-43CA-84C2-6D918292DBFF}" type="datetime1">
              <a:rPr lang="en-US" smtClean="0"/>
              <a:t>6/16/24</a:t>
            </a:fld>
            <a:endParaRPr lang="en-US"/>
          </a:p>
        </p:txBody>
      </p:sp>
      <p:sp>
        <p:nvSpPr>
          <p:cNvPr id="5" name="Footer Placeholder 4">
            <a:extLst>
              <a:ext uri="{FF2B5EF4-FFF2-40B4-BE49-F238E27FC236}">
                <a16:creationId xmlns:a16="http://schemas.microsoft.com/office/drawing/2014/main" id="{D0403053-E55A-2993-295B-4C4720B60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30ED9-81CE-0AA0-2432-D4F41B014C48}"/>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16657507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59A3D-70FE-9272-0008-22902DAC62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14043A-0FBF-DE41-0C9C-5D83C539BF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85A79-220A-EC76-D87B-AC66BE954BDB}"/>
              </a:ext>
            </a:extLst>
          </p:cNvPr>
          <p:cNvSpPr>
            <a:spLocks noGrp="1"/>
          </p:cNvSpPr>
          <p:nvPr>
            <p:ph type="dt" sz="half" idx="10"/>
          </p:nvPr>
        </p:nvSpPr>
        <p:spPr/>
        <p:txBody>
          <a:bodyPr/>
          <a:lstStyle/>
          <a:p>
            <a:fld id="{112B7636-CEF9-43A8-9B5C-33C61FAF96D4}" type="datetime1">
              <a:rPr lang="en-US" smtClean="0"/>
              <a:t>6/16/24</a:t>
            </a:fld>
            <a:endParaRPr lang="en-US"/>
          </a:p>
        </p:txBody>
      </p:sp>
      <p:sp>
        <p:nvSpPr>
          <p:cNvPr id="5" name="Footer Placeholder 4">
            <a:extLst>
              <a:ext uri="{FF2B5EF4-FFF2-40B4-BE49-F238E27FC236}">
                <a16:creationId xmlns:a16="http://schemas.microsoft.com/office/drawing/2014/main" id="{46123498-B243-6676-A9C3-33000B57D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8B000-161F-22EF-E145-B11968EF2C9F}"/>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3918294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6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2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2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2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7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7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7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7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7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27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7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4"/>
          <p:cNvSpPr>
            <a:spLocks noGrp="1"/>
          </p:cNvSpPr>
          <p:nvPr>
            <p:ph type="pic" idx="2"/>
          </p:nvPr>
        </p:nvSpPr>
        <p:spPr>
          <a:xfrm>
            <a:off x="5183188" y="987425"/>
            <a:ext cx="6172200" cy="4873625"/>
          </a:xfrm>
          <a:prstGeom prst="rect">
            <a:avLst/>
          </a:prstGeom>
          <a:noFill/>
          <a:ln>
            <a:noFill/>
          </a:ln>
        </p:spPr>
      </p:sp>
      <p:sp>
        <p:nvSpPr>
          <p:cNvPr id="68" name="Google Shape;68;p27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A08BFF-63A5-59DA-6B1E-3CA10660E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7F3423-9C05-B636-1D3F-676E7042C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4831CB-2FE9-94FF-493A-C84094ED0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1FDA3-7FE0-4911-8837-1D007CF64315}" type="datetime1">
              <a:rPr lang="en-US" smtClean="0"/>
              <a:t>6/16/24</a:t>
            </a:fld>
            <a:endParaRPr lang="en-US"/>
          </a:p>
        </p:txBody>
      </p:sp>
      <p:sp>
        <p:nvSpPr>
          <p:cNvPr id="5" name="Footer Placeholder 4">
            <a:extLst>
              <a:ext uri="{FF2B5EF4-FFF2-40B4-BE49-F238E27FC236}">
                <a16:creationId xmlns:a16="http://schemas.microsoft.com/office/drawing/2014/main" id="{DBE8F441-61B5-3830-FD60-E141E7A006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0FF257-3637-D43D-7526-6D9CA867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E00EF-AE84-4193-80D9-56955F3C2EE7}" type="slidenum">
              <a:rPr lang="en-US" smtClean="0"/>
              <a:t>‹#›</a:t>
            </a:fld>
            <a:endParaRPr lang="en-US"/>
          </a:p>
        </p:txBody>
      </p:sp>
    </p:spTree>
    <p:extLst>
      <p:ext uri="{BB962C8B-B14F-4D97-AF65-F5344CB8AC3E}">
        <p14:creationId xmlns:p14="http://schemas.microsoft.com/office/powerpoint/2010/main" val="823305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economics.ubc.ca/profile/nicole-fortin/" TargetMode="External"/><Relationship Id="rId3" Type="http://schemas.openxmlformats.org/officeDocument/2006/relationships/image" Target="../media/image55.png"/><Relationship Id="rId7" Type="http://schemas.openxmlformats.org/officeDocument/2006/relationships/hyperlink" Target="https://mobile.twitter.com/sergiopfirpo"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g"/><Relationship Id="rId9" Type="http://schemas.openxmlformats.org/officeDocument/2006/relationships/hyperlink" Target="https://economics.ubc.ca/profile/thomas-lemieux/"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1.png"/><Relationship Id="rId4" Type="http://schemas.openxmlformats.org/officeDocument/2006/relationships/image" Target="../media/image480.png"/></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2.png"/><Relationship Id="rId4" Type="http://schemas.openxmlformats.org/officeDocument/2006/relationships/image" Target="../media/image60.png"/></Relationships>
</file>

<file path=ppt/slides/_rels/slide1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600.png"/><Relationship Id="rId4" Type="http://schemas.openxmlformats.org/officeDocument/2006/relationships/image" Target="../media/image59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47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s>
</file>

<file path=ppt/slides/_rels/slide1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1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521.png"/></Relationships>
</file>

<file path=ppt/slides/_rels/slide16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medrxiv.org/content/10.1101/2023.05.02.23289415v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811.png"/></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hyperlink" Target="https://www.ucl.ac.uk/economics/news/2017/nov/roger-koenker-appointed-honorary-professor-ucl-department-economics" TargetMode="External"/><Relationship Id="rId5" Type="http://schemas.openxmlformats.org/officeDocument/2006/relationships/image" Target="../media/image23.jpg"/><Relationship Id="rId4" Type="http://schemas.openxmlformats.org/officeDocument/2006/relationships/hyperlink" Target="https://gib.people.uic.edu/"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hyperlink" Target="https://www.ncbi.nlm.nih.gov/pmc/articles/PMC1884728/pdf/bmj00105-0011.pdf" TargetMode="Externa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796159"/>
            <a:ext cx="9144000" cy="271380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2494C"/>
              </a:buClr>
              <a:buSzPts val="6000"/>
              <a:buFont typeface="Arial"/>
              <a:buNone/>
            </a:pPr>
            <a:r>
              <a:rPr lang="en-US" b="1" dirty="0">
                <a:solidFill>
                  <a:srgbClr val="F2494C"/>
                </a:solidFill>
              </a:rPr>
              <a:t>A Primer on Quantile Regression for Epidemiologists</a:t>
            </a:r>
            <a:endParaRPr dirty="0"/>
          </a:p>
        </p:txBody>
      </p:sp>
      <p:sp>
        <p:nvSpPr>
          <p:cNvPr id="89" name="Google Shape;89;p1"/>
          <p:cNvSpPr txBox="1">
            <a:spLocks noGrp="1"/>
          </p:cNvSpPr>
          <p:nvPr>
            <p:ph type="subTitle" idx="1"/>
          </p:nvPr>
        </p:nvSpPr>
        <p:spPr>
          <a:xfrm>
            <a:off x="1993392" y="3790488"/>
            <a:ext cx="8205216" cy="1655762"/>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rgbClr val="468C8A"/>
              </a:buClr>
              <a:buSzPts val="2800"/>
              <a:buNone/>
            </a:pPr>
            <a:r>
              <a:rPr lang="en-US" sz="2800" dirty="0">
                <a:solidFill>
                  <a:srgbClr val="468C8A"/>
                </a:solidFill>
              </a:rPr>
              <a:t>Aayush Khadka, Jilly Hebert, Amanda Irish, and Anusha M. Vable</a:t>
            </a:r>
            <a:endParaRPr dirty="0"/>
          </a:p>
          <a:p>
            <a:pPr marL="0" lvl="0" indent="0" algn="ctr" rtl="0">
              <a:lnSpc>
                <a:spcPct val="90000"/>
              </a:lnSpc>
              <a:spcBef>
                <a:spcPts val="1000"/>
              </a:spcBef>
              <a:spcAft>
                <a:spcPts val="0"/>
              </a:spcAft>
              <a:buClr>
                <a:schemeClr val="dk1"/>
              </a:buClr>
              <a:buSzPts val="900"/>
              <a:buNone/>
            </a:pPr>
            <a:endParaRPr sz="900" dirty="0"/>
          </a:p>
          <a:p>
            <a:pPr marL="0" lvl="0" indent="0" algn="ctr" rtl="0">
              <a:lnSpc>
                <a:spcPct val="90000"/>
              </a:lnSpc>
              <a:spcBef>
                <a:spcPts val="1000"/>
              </a:spcBef>
              <a:spcAft>
                <a:spcPts val="0"/>
              </a:spcAft>
              <a:buClr>
                <a:srgbClr val="FF9300"/>
              </a:buClr>
              <a:buSzPts val="2200"/>
              <a:buNone/>
            </a:pPr>
            <a:r>
              <a:rPr lang="en-US" sz="2200" dirty="0">
                <a:solidFill>
                  <a:srgbClr val="FF9300"/>
                </a:solidFill>
              </a:rPr>
              <a:t>Department of Family and Community Medicine</a:t>
            </a:r>
            <a:br>
              <a:rPr lang="en-US" sz="2200" dirty="0">
                <a:solidFill>
                  <a:srgbClr val="FF9300"/>
                </a:solidFill>
              </a:rPr>
            </a:br>
            <a:r>
              <a:rPr lang="en-US" sz="2200" dirty="0">
                <a:solidFill>
                  <a:srgbClr val="FF9300"/>
                </a:solidFill>
              </a:rPr>
              <a:t>University of California, San Francisco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normAutofit fontScale="90000"/>
          </a:bodyPr>
          <a:lstStyle/>
          <a:p>
            <a:r>
              <a:rPr lang="en-US" b="1" dirty="0">
                <a:solidFill>
                  <a:srgbClr val="468C8A"/>
                </a:solidFill>
              </a:rPr>
              <a:t>Linear regression results suggest no association between breastfeeding and BMI</a:t>
            </a:r>
            <a:endParaRPr lang="en-US" dirty="0">
              <a:solidFill>
                <a:srgbClr val="0070C0"/>
              </a:solidFill>
            </a:endParaRP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5" name="Main graphic">
            <a:extLst>
              <a:ext uri="{FF2B5EF4-FFF2-40B4-BE49-F238E27FC236}">
                <a16:creationId xmlns:a16="http://schemas.microsoft.com/office/drawing/2014/main" id="{2D240BEB-8CB8-11AE-029E-69D2860CD602}"/>
              </a:ext>
            </a:extLst>
          </p:cNvPr>
          <p:cNvPicPr>
            <a:picLocks noChangeAspect="1"/>
          </p:cNvPicPr>
          <p:nvPr/>
        </p:nvPicPr>
        <p:blipFill>
          <a:blip r:embed="rId2"/>
          <a:stretch/>
        </p:blipFill>
        <p:spPr>
          <a:xfrm>
            <a:off x="3078480" y="1690688"/>
            <a:ext cx="6035040" cy="5123036"/>
          </a:xfrm>
          <a:prstGeom prst="rect">
            <a:avLst/>
          </a:prstGeom>
          <a:ln>
            <a:noFill/>
          </a:ln>
        </p:spPr>
      </p:pic>
      <p:cxnSp>
        <p:nvCxnSpPr>
          <p:cNvPr id="8" name="Straight Connector 7">
            <a:extLst>
              <a:ext uri="{FF2B5EF4-FFF2-40B4-BE49-F238E27FC236}">
                <a16:creationId xmlns:a16="http://schemas.microsoft.com/office/drawing/2014/main" id="{3BF3BB82-A91A-F4CD-07D6-94D3134A1137}"/>
              </a:ext>
            </a:extLst>
          </p:cNvPr>
          <p:cNvCxnSpPr/>
          <p:nvPr/>
        </p:nvCxnSpPr>
        <p:spPr>
          <a:xfrm>
            <a:off x="3877408" y="3596054"/>
            <a:ext cx="5125915" cy="0"/>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2F5D1D1-B1EE-9FD6-FC7F-C6E054B8E209}"/>
              </a:ext>
            </a:extLst>
          </p:cNvPr>
          <p:cNvSpPr/>
          <p:nvPr/>
        </p:nvSpPr>
        <p:spPr>
          <a:xfrm>
            <a:off x="3859823" y="3217985"/>
            <a:ext cx="5125915" cy="888023"/>
          </a:xfrm>
          <a:prstGeom prst="rect">
            <a:avLst/>
          </a:prstGeom>
          <a:solidFill>
            <a:srgbClr val="FF93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87115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100</a:t>
            </a:fld>
            <a:endParaRPr/>
          </a:p>
        </p:txBody>
      </p:sp>
      <p:pic>
        <p:nvPicPr>
          <p:cNvPr id="688" name="Google Shape;688;p161" descr="A close-up of a person smiling&#10;&#10;Description automatically generated"/>
          <p:cNvPicPr preferRelativeResize="0"/>
          <p:nvPr/>
        </p:nvPicPr>
        <p:blipFill rotWithShape="1">
          <a:blip r:embed="rId3">
            <a:alphaModFix/>
          </a:blip>
          <a:srcRect/>
          <a:stretch/>
        </p:blipFill>
        <p:spPr>
          <a:xfrm>
            <a:off x="3176176" y="538412"/>
            <a:ext cx="2298194" cy="2743200"/>
          </a:xfrm>
          <a:prstGeom prst="rect">
            <a:avLst/>
          </a:prstGeom>
          <a:noFill/>
          <a:ln>
            <a:noFill/>
          </a:ln>
        </p:spPr>
      </p:pic>
      <p:pic>
        <p:nvPicPr>
          <p:cNvPr id="689" name="Google Shape;689;p161" descr="A person smiling for the camera&#10;&#10;Description automatically generated with medium confidence"/>
          <p:cNvPicPr preferRelativeResize="0"/>
          <p:nvPr/>
        </p:nvPicPr>
        <p:blipFill rotWithShape="1">
          <a:blip r:embed="rId4">
            <a:alphaModFix/>
          </a:blip>
          <a:srcRect/>
          <a:stretch/>
        </p:blipFill>
        <p:spPr>
          <a:xfrm>
            <a:off x="1643562" y="3576389"/>
            <a:ext cx="2468880" cy="2950613"/>
          </a:xfrm>
          <a:prstGeom prst="rect">
            <a:avLst/>
          </a:prstGeom>
          <a:noFill/>
          <a:ln>
            <a:noFill/>
          </a:ln>
        </p:spPr>
      </p:pic>
      <p:pic>
        <p:nvPicPr>
          <p:cNvPr id="690" name="Google Shape;690;p161" descr="A person wearing glasses&#10;&#10;Description automatically generated with low confidence"/>
          <p:cNvPicPr preferRelativeResize="0"/>
          <p:nvPr/>
        </p:nvPicPr>
        <p:blipFill rotWithShape="1">
          <a:blip r:embed="rId5">
            <a:alphaModFix/>
          </a:blip>
          <a:srcRect/>
          <a:stretch/>
        </p:blipFill>
        <p:spPr>
          <a:xfrm>
            <a:off x="134802" y="538412"/>
            <a:ext cx="2743200" cy="2743200"/>
          </a:xfrm>
          <a:prstGeom prst="rect">
            <a:avLst/>
          </a:prstGeom>
          <a:noFill/>
          <a:ln>
            <a:noFill/>
          </a:ln>
        </p:spPr>
      </p:pic>
      <p:pic>
        <p:nvPicPr>
          <p:cNvPr id="691" name="Google Shape;691;p161"/>
          <p:cNvPicPr preferRelativeResize="0"/>
          <p:nvPr/>
        </p:nvPicPr>
        <p:blipFill rotWithShape="1">
          <a:blip r:embed="rId6">
            <a:alphaModFix/>
          </a:blip>
          <a:srcRect/>
          <a:stretch/>
        </p:blipFill>
        <p:spPr>
          <a:xfrm>
            <a:off x="6096000" y="2192069"/>
            <a:ext cx="5760720" cy="2473862"/>
          </a:xfrm>
          <a:prstGeom prst="rect">
            <a:avLst/>
          </a:prstGeom>
          <a:noFill/>
          <a:ln>
            <a:noFill/>
          </a:ln>
        </p:spPr>
      </p:pic>
      <p:sp>
        <p:nvSpPr>
          <p:cNvPr id="692" name="Google Shape;692;p161"/>
          <p:cNvSpPr txBox="1"/>
          <p:nvPr/>
        </p:nvSpPr>
        <p:spPr>
          <a:xfrm>
            <a:off x="6096000" y="4665931"/>
            <a:ext cx="576072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i="1">
                <a:solidFill>
                  <a:srgbClr val="BFBFBF"/>
                </a:solidFill>
                <a:latin typeface="Arial"/>
                <a:ea typeface="Arial"/>
                <a:cs typeface="Arial"/>
                <a:sym typeface="Arial"/>
              </a:rPr>
              <a:t>Firpo, Fortin, Lemieux (2009). Unconditional Quantile Regressions. Econometrica 77(3): 953-973</a:t>
            </a:r>
            <a:endParaRPr/>
          </a:p>
        </p:txBody>
      </p:sp>
      <p:sp>
        <p:nvSpPr>
          <p:cNvPr id="693" name="Google Shape;693;p161"/>
          <p:cNvSpPr txBox="1"/>
          <p:nvPr/>
        </p:nvSpPr>
        <p:spPr>
          <a:xfrm>
            <a:off x="134802" y="146332"/>
            <a:ext cx="284166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rgbClr val="468C8A"/>
                </a:solidFill>
                <a:latin typeface="Arial"/>
                <a:ea typeface="Arial"/>
                <a:cs typeface="Arial"/>
                <a:sym typeface="Arial"/>
              </a:rPr>
              <a:t>Sergio Firpo.</a:t>
            </a:r>
            <a:r>
              <a:rPr lang="en-US" sz="1400" b="1" i="1">
                <a:solidFill>
                  <a:schemeClr val="dk1"/>
                </a:solidFill>
                <a:latin typeface="Arial"/>
                <a:ea typeface="Arial"/>
                <a:cs typeface="Arial"/>
                <a:sym typeface="Arial"/>
              </a:rPr>
              <a:t> </a:t>
            </a:r>
            <a:r>
              <a:rPr lang="en-US" sz="1400" i="1">
                <a:solidFill>
                  <a:srgbClr val="BFBFBF"/>
                </a:solidFill>
                <a:latin typeface="Arial"/>
                <a:ea typeface="Arial"/>
                <a:cs typeface="Arial"/>
                <a:sym typeface="Arial"/>
              </a:rPr>
              <a:t>Source: </a:t>
            </a:r>
            <a:r>
              <a:rPr lang="en-US" sz="1400" i="1" u="sng">
                <a:solidFill>
                  <a:srgbClr val="BFBFBF"/>
                </a:solidFill>
                <a:latin typeface="Arial"/>
                <a:ea typeface="Arial"/>
                <a:cs typeface="Arial"/>
                <a:sym typeface="Arial"/>
                <a:hlinkClick r:id="rId7">
                  <a:extLst>
                    <a:ext uri="{A12FA001-AC4F-418D-AE19-62706E023703}">
                      <ahyp:hlinkClr xmlns:ahyp="http://schemas.microsoft.com/office/drawing/2018/hyperlinkcolor" val="tx"/>
                    </a:ext>
                  </a:extLst>
                </a:hlinkClick>
              </a:rPr>
              <a:t>link</a:t>
            </a:r>
            <a:endParaRPr sz="1400" i="1">
              <a:solidFill>
                <a:srgbClr val="BFBFBF"/>
              </a:solidFill>
              <a:latin typeface="Arial"/>
              <a:ea typeface="Arial"/>
              <a:cs typeface="Arial"/>
              <a:sym typeface="Arial"/>
            </a:endParaRPr>
          </a:p>
        </p:txBody>
      </p:sp>
      <p:sp>
        <p:nvSpPr>
          <p:cNvPr id="694" name="Google Shape;694;p161"/>
          <p:cNvSpPr txBox="1"/>
          <p:nvPr/>
        </p:nvSpPr>
        <p:spPr>
          <a:xfrm>
            <a:off x="3123744" y="146331"/>
            <a:ext cx="284166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rgbClr val="468C8A"/>
                </a:solidFill>
                <a:latin typeface="Arial"/>
                <a:ea typeface="Arial"/>
                <a:cs typeface="Arial"/>
                <a:sym typeface="Arial"/>
              </a:rPr>
              <a:t>Nicole Fortin. </a:t>
            </a:r>
            <a:r>
              <a:rPr lang="en-US" sz="1400" i="1">
                <a:solidFill>
                  <a:srgbClr val="BFBFBF"/>
                </a:solidFill>
                <a:latin typeface="Arial"/>
                <a:ea typeface="Arial"/>
                <a:cs typeface="Arial"/>
                <a:sym typeface="Arial"/>
              </a:rPr>
              <a:t>Source: </a:t>
            </a:r>
            <a:r>
              <a:rPr lang="en-US" sz="1400" i="1" u="sng">
                <a:solidFill>
                  <a:srgbClr val="BFBFBF"/>
                </a:solidFill>
                <a:latin typeface="Arial"/>
                <a:ea typeface="Arial"/>
                <a:cs typeface="Arial"/>
                <a:sym typeface="Arial"/>
                <a:hlinkClick r:id="rId8">
                  <a:extLst>
                    <a:ext uri="{A12FA001-AC4F-418D-AE19-62706E023703}">
                      <ahyp:hlinkClr xmlns:ahyp="http://schemas.microsoft.com/office/drawing/2018/hyperlinkcolor" val="tx"/>
                    </a:ext>
                  </a:extLst>
                </a:hlinkClick>
              </a:rPr>
              <a:t>link</a:t>
            </a:r>
            <a:endParaRPr sz="1400" i="1">
              <a:solidFill>
                <a:srgbClr val="BFBFBF"/>
              </a:solidFill>
              <a:latin typeface="Arial"/>
              <a:ea typeface="Arial"/>
              <a:cs typeface="Arial"/>
              <a:sym typeface="Arial"/>
            </a:endParaRPr>
          </a:p>
        </p:txBody>
      </p:sp>
      <p:sp>
        <p:nvSpPr>
          <p:cNvPr id="695" name="Google Shape;695;p161"/>
          <p:cNvSpPr txBox="1"/>
          <p:nvPr/>
        </p:nvSpPr>
        <p:spPr>
          <a:xfrm>
            <a:off x="1643562" y="6527002"/>
            <a:ext cx="284166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rgbClr val="468C8A"/>
                </a:solidFill>
                <a:latin typeface="Arial"/>
                <a:ea typeface="Arial"/>
                <a:cs typeface="Arial"/>
                <a:sym typeface="Arial"/>
              </a:rPr>
              <a:t>Thomas Lemieux. </a:t>
            </a:r>
            <a:r>
              <a:rPr lang="en-US" sz="1400" i="1">
                <a:solidFill>
                  <a:srgbClr val="BFBFBF"/>
                </a:solidFill>
                <a:latin typeface="Arial"/>
                <a:ea typeface="Arial"/>
                <a:cs typeface="Arial"/>
                <a:sym typeface="Arial"/>
              </a:rPr>
              <a:t>Source: </a:t>
            </a:r>
            <a:r>
              <a:rPr lang="en-US" sz="1400" i="1" u="sng">
                <a:solidFill>
                  <a:srgbClr val="BFBFBF"/>
                </a:solidFill>
                <a:latin typeface="Arial"/>
                <a:ea typeface="Arial"/>
                <a:cs typeface="Arial"/>
                <a:sym typeface="Arial"/>
                <a:hlinkClick r:id="rId9">
                  <a:extLst>
                    <a:ext uri="{A12FA001-AC4F-418D-AE19-62706E023703}">
                      <ahyp:hlinkClr xmlns:ahyp="http://schemas.microsoft.com/office/drawing/2018/hyperlinkcolor" val="tx"/>
                    </a:ext>
                  </a:extLst>
                </a:hlinkClick>
              </a:rPr>
              <a:t>link</a:t>
            </a:r>
            <a:endParaRPr sz="1400" i="1">
              <a:solidFill>
                <a:srgbClr val="BFBFBF"/>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1" name="Google Shape;701;p1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101</a:t>
            </a:fld>
            <a:endParaRPr/>
          </a:p>
        </p:txBody>
      </p:sp>
      <p:sp>
        <p:nvSpPr>
          <p:cNvPr id="702" name="Google Shape;702;p162"/>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 name="Title 2">
                <a:extLst>
                  <a:ext uri="{FF2B5EF4-FFF2-40B4-BE49-F238E27FC236}">
                    <a16:creationId xmlns:a16="http://schemas.microsoft.com/office/drawing/2014/main" id="{03B6FF3F-3C46-B20B-291B-0843ADB8995A}"/>
                  </a:ext>
                </a:extLst>
              </p:cNvPr>
              <p:cNvSpPr>
                <a:spLocks noGrp="1"/>
              </p:cNvSpPr>
              <p:nvPr>
                <p:ph type="title"/>
              </p:nvPr>
            </p:nvSpPr>
            <p:spPr>
              <a:xfrm>
                <a:off x="838200" y="2672825"/>
                <a:ext cx="10515600" cy="2852737"/>
              </a:xfrm>
            </p:spPr>
            <p:txBody>
              <a:bodyPr>
                <a:normAutofit fontScale="90000"/>
              </a:bodyPr>
              <a:lstStyle/>
              <a:p>
                <a:pPr algn="ctr"/>
                <a:r>
                  <a:rPr lang="en-US" b="1" dirty="0" err="1">
                    <a:solidFill>
                      <a:srgbClr val="F2494C"/>
                    </a:solidFill>
                  </a:rPr>
                  <a:t>Firpo’s</a:t>
                </a:r>
                <a:r>
                  <a:rPr lang="en-US" b="1" dirty="0">
                    <a:solidFill>
                      <a:srgbClr val="F2494C"/>
                    </a:solidFill>
                  </a:rPr>
                  <a:t> unconditional quantile regression method quantifies the change in the </a:t>
                </a:r>
                <a14:m>
                  <m:oMath xmlns:m="http://schemas.openxmlformats.org/officeDocument/2006/math">
                    <m:sSup>
                      <m:sSupPr>
                        <m:ctrlPr>
                          <a:rPr lang="en-US" b="1" i="1" smtClean="0">
                            <a:solidFill>
                              <a:srgbClr val="F2494C"/>
                            </a:solidFill>
                            <a:latin typeface="Cambria Math" panose="02040503050406030204" pitchFamily="18" charset="0"/>
                          </a:rPr>
                        </m:ctrlPr>
                      </m:sSupPr>
                      <m:e>
                        <m:r>
                          <a:rPr lang="en-US" b="1" i="1" smtClean="0">
                            <a:solidFill>
                              <a:srgbClr val="F2494C"/>
                            </a:solidFill>
                            <a:latin typeface="Cambria Math" panose="02040503050406030204" pitchFamily="18" charset="0"/>
                          </a:rPr>
                          <m:t>𝝉</m:t>
                        </m:r>
                      </m:e>
                      <m:sup>
                        <m:r>
                          <a:rPr lang="en-US" b="1" i="1" smtClean="0">
                            <a:solidFill>
                              <a:srgbClr val="F2494C"/>
                            </a:solidFill>
                            <a:latin typeface="Cambria Math" panose="02040503050406030204" pitchFamily="18" charset="0"/>
                          </a:rPr>
                          <m:t>𝒕𝒉</m:t>
                        </m:r>
                      </m:sup>
                    </m:sSup>
                  </m:oMath>
                </a14:m>
                <a:r>
                  <a:rPr lang="en-US" b="1" dirty="0">
                    <a:solidFill>
                      <a:srgbClr val="F2494C"/>
                    </a:solidFill>
                  </a:rPr>
                  <a:t> quantile of the unconditional outcome distribution for a small change in the exposure distribution</a:t>
                </a:r>
              </a:p>
            </p:txBody>
          </p:sp>
        </mc:Choice>
        <mc:Fallback xmlns="">
          <p:sp>
            <p:nvSpPr>
              <p:cNvPr id="4" name="Title 2">
                <a:extLst>
                  <a:ext uri="{FF2B5EF4-FFF2-40B4-BE49-F238E27FC236}">
                    <a16:creationId xmlns:a16="http://schemas.microsoft.com/office/drawing/2014/main" id="{03B6FF3F-3C46-B20B-291B-0843ADB8995A}"/>
                  </a:ext>
                </a:extLst>
              </p:cNvPr>
              <p:cNvSpPr>
                <a:spLocks noGrp="1" noRot="1" noChangeAspect="1" noMove="1" noResize="1" noEditPoints="1" noAdjustHandles="1" noChangeArrowheads="1" noChangeShapeType="1" noTextEdit="1"/>
              </p:cNvSpPr>
              <p:nvPr>
                <p:ph type="title"/>
              </p:nvPr>
            </p:nvSpPr>
            <p:spPr>
              <a:xfrm>
                <a:off x="838200" y="2672825"/>
                <a:ext cx="10515600" cy="2852737"/>
              </a:xfrm>
              <a:blipFill>
                <a:blip r:embed="rId3"/>
                <a:stretch>
                  <a:fillRect l="-1448" t="-68889" r="-3136" b="-13333"/>
                </a:stretch>
              </a:blipFill>
            </p:spPr>
            <p:txBody>
              <a:bodyPr/>
              <a:lstStyle/>
              <a:p>
                <a:r>
                  <a:rPr lang="en-US">
                    <a:noFill/>
                  </a:rPr>
                  <a:t> </a:t>
                </a:r>
              </a:p>
            </p:txBody>
          </p:sp>
        </mc:Fallback>
      </mc:AlternateContent>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68"/>
          <p:cNvSpPr txBox="1">
            <a:spLocks noGrp="1"/>
          </p:cNvSpPr>
          <p:nvPr>
            <p:ph type="title"/>
          </p:nvPr>
        </p:nvSpPr>
        <p:spPr>
          <a:xfrm>
            <a:off x="838200" y="2402630"/>
            <a:ext cx="10515600" cy="20527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How does the </a:t>
            </a:r>
            <a:r>
              <a:rPr lang="en-US" b="1" dirty="0" err="1">
                <a:solidFill>
                  <a:srgbClr val="468C8A"/>
                </a:solidFill>
              </a:rPr>
              <a:t>Firpo</a:t>
            </a:r>
            <a:r>
              <a:rPr lang="en-US" b="1" dirty="0">
                <a:solidFill>
                  <a:srgbClr val="468C8A"/>
                </a:solidFill>
              </a:rPr>
              <a:t> et. al. (2009) method work?</a:t>
            </a:r>
            <a:endParaRPr dirty="0"/>
          </a:p>
        </p:txBody>
      </p:sp>
      <p:sp>
        <p:nvSpPr>
          <p:cNvPr id="743" name="Google Shape;743;p1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Recentered Influence Function (RIF) to the rescue! </a:t>
            </a:r>
            <a:endParaRPr/>
          </a:p>
        </p:txBody>
      </p:sp>
      <p:sp>
        <p:nvSpPr>
          <p:cNvPr id="715" name="Google Shape;715;p1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9300"/>
              </a:buClr>
              <a:buSzPts val="2800"/>
              <a:buChar char="•"/>
            </a:pPr>
            <a:r>
              <a:rPr lang="en-US" dirty="0">
                <a:solidFill>
                  <a:srgbClr val="FF9300"/>
                </a:solidFill>
              </a:rPr>
              <a:t>Recentered influence function (RIF): </a:t>
            </a:r>
            <a:r>
              <a:rPr lang="en-US" dirty="0"/>
              <a:t>sum of a distributional statistic’s influence function and the distributional statistic itself</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rgbClr val="FF9300"/>
              </a:buClr>
              <a:buSzPts val="2800"/>
              <a:buChar char="•"/>
            </a:pPr>
            <a:r>
              <a:rPr lang="en-US" dirty="0">
                <a:solidFill>
                  <a:srgbClr val="FF9300"/>
                </a:solidFill>
              </a:rPr>
              <a:t>RIF regression: </a:t>
            </a:r>
            <a:r>
              <a:rPr lang="en-US" dirty="0"/>
              <a:t>regression of the RIF on the exposure and other covariates of interest</a:t>
            </a:r>
            <a:endParaRPr dirty="0"/>
          </a:p>
          <a:p>
            <a:pPr marL="685800" lvl="1" indent="-228600">
              <a:buSzPts val="2400"/>
            </a:pPr>
            <a:r>
              <a:rPr lang="en-US" dirty="0"/>
              <a:t>Effect of a small shift in the unconditional exposure distribution (i.e., the Unconditional Quantile Partial Effect) on quantile of the unconditional outcome distribution</a:t>
            </a:r>
            <a:endParaRPr dirty="0"/>
          </a:p>
          <a:p>
            <a:pPr marL="685800" lvl="1" indent="-228600" algn="l" rtl="0">
              <a:lnSpc>
                <a:spcPct val="90000"/>
              </a:lnSpc>
              <a:spcBef>
                <a:spcPts val="500"/>
              </a:spcBef>
              <a:spcAft>
                <a:spcPts val="0"/>
              </a:spcAft>
              <a:buClr>
                <a:schemeClr val="dk1"/>
              </a:buClr>
              <a:buSzPts val="2400"/>
              <a:buChar char="•"/>
            </a:pPr>
            <a:r>
              <a:rPr lang="en-US" dirty="0"/>
              <a:t>Several methods of estimating RIF regression including OLS</a:t>
            </a:r>
            <a:endParaRPr dirty="0"/>
          </a:p>
        </p:txBody>
      </p:sp>
      <p:sp>
        <p:nvSpPr>
          <p:cNvPr id="716" name="Google Shape;716;p1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What’s an Influence Function?</a:t>
            </a:r>
            <a:endParaRPr/>
          </a:p>
        </p:txBody>
      </p:sp>
      <p:sp>
        <p:nvSpPr>
          <p:cNvPr id="722" name="Google Shape;722;p1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Influence functions (IF) are a way of assessing the “robustness” of distributional statistics</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IF calculates change in a distributional statistic of interest for a “small” change in the distribution</a:t>
            </a:r>
            <a:endParaRPr dirty="0"/>
          </a:p>
          <a:p>
            <a:pPr marL="685800" lvl="1" indent="-228600">
              <a:buSzPts val="2400"/>
            </a:pPr>
            <a:r>
              <a:rPr lang="en-US" dirty="0"/>
              <a:t>Examples of distributional statistics include means, quantiles, Gini coefficients, etc.</a:t>
            </a:r>
          </a:p>
          <a:p>
            <a:pPr marL="685800" lvl="1" indent="-228600" algn="l" rtl="0">
              <a:lnSpc>
                <a:spcPct val="90000"/>
              </a:lnSpc>
              <a:spcBef>
                <a:spcPts val="500"/>
              </a:spcBef>
              <a:spcAft>
                <a:spcPts val="0"/>
              </a:spcAft>
              <a:buClr>
                <a:schemeClr val="dk1"/>
              </a:buClr>
              <a:buSzPts val="2400"/>
              <a:buChar char="•"/>
            </a:pPr>
            <a:r>
              <a:rPr lang="en-US" dirty="0"/>
              <a:t>Each distributional statistic has an influence function specific to it</a:t>
            </a:r>
            <a:endParaRPr dirty="0"/>
          </a:p>
        </p:txBody>
      </p:sp>
      <p:sp>
        <p:nvSpPr>
          <p:cNvPr id="723" name="Google Shape;723;p1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Influence Function for quantiles</a:t>
            </a:r>
            <a:endParaRPr/>
          </a:p>
        </p:txBody>
      </p:sp>
      <p:sp>
        <p:nvSpPr>
          <p:cNvPr id="730" name="Google Shape;730;p1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105</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5FA3807-E78C-A4B2-445F-6D0748856E9A}"/>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Influence function for</a:t>
                </a:r>
                <a:r>
                  <a:rPr lang="en-US" dirty="0">
                    <a:solidFill>
                      <a:srgbClr val="FF9300"/>
                    </a:solidFill>
                  </a:rPr>
                  <a:t> </a:t>
                </a:r>
                <a:r>
                  <a:rPr lang="en-US" dirty="0"/>
                  <a:t>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i="1">
                            <a:latin typeface="Cambria Math" panose="02040503050406030204" pitchFamily="18" charset="0"/>
                          </a:rPr>
                          <m:t>𝑡h</m:t>
                        </m:r>
                      </m:sup>
                    </m:sSup>
                  </m:oMath>
                </a14:m>
                <a:r>
                  <a:rPr lang="en-US" dirty="0"/>
                  <a:t> quantile of </a:t>
                </a:r>
                <a14:m>
                  <m:oMath xmlns:m="http://schemas.openxmlformats.org/officeDocument/2006/math">
                    <m:r>
                      <a:rPr lang="en-US" i="1">
                        <a:latin typeface="Cambria Math" panose="02040503050406030204" pitchFamily="18" charset="0"/>
                      </a:rPr>
                      <m:t>𝑌</m:t>
                    </m:r>
                  </m:oMath>
                </a14:m>
                <a:endParaRPr lang="en-US" dirty="0"/>
              </a:p>
              <a:p>
                <a:pPr marL="0" indent="0">
                  <a:buFont typeface="Arial"/>
                  <a:buNone/>
                </a:pPr>
                <a:endParaRPr lang="en-US" dirty="0"/>
              </a:p>
              <a:p>
                <a:pPr marL="0" indent="0">
                  <a:buFont typeface="Arial"/>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𝐼𝐹</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𝜏</m:t>
                          </m:r>
                          <m:r>
                            <a:rPr lang="en-US" i="1">
                              <a:latin typeface="Cambria Math" panose="02040503050406030204" pitchFamily="18" charset="0"/>
                            </a:rPr>
                            <m:t>−</m:t>
                          </m:r>
                          <m:r>
                            <a:rPr lang="en-US" b="1" i="1" smtClean="0">
                              <a:latin typeface="Cambria Math" panose="02040503050406030204" pitchFamily="18" charset="0"/>
                            </a:rPr>
                            <m:t>𝑰</m:t>
                          </m:r>
                          <m:d>
                            <m:dPr>
                              <m:ctrlPr>
                                <a:rPr lang="en-US" i="1" smtClean="0">
                                  <a:latin typeface="Cambria Math" panose="02040503050406030204" pitchFamily="18" charset="0"/>
                                </a:rPr>
                              </m:ctrlPr>
                            </m:dPr>
                            <m:e>
                              <m:r>
                                <a:rPr lang="en-US" i="1" smtClean="0">
                                  <a:latin typeface="Cambria Math" panose="02040503050406030204" pitchFamily="18" charset="0"/>
                                </a:rPr>
                                <m:t>𝑦</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r>
                            <a:rPr lang="en-US" i="1">
                              <a:latin typeface="Cambria Math" panose="02040503050406030204" pitchFamily="18" charset="0"/>
                            </a:rPr>
                            <m:t>)</m:t>
                          </m:r>
                        </m:den>
                      </m:f>
                    </m:oMath>
                  </m:oMathPara>
                </a14:m>
                <a:endParaRPr lang="en-US" dirty="0"/>
              </a:p>
              <a:p>
                <a:pPr marL="0" indent="0">
                  <a:buFont typeface="Arial"/>
                  <a:buNone/>
                </a:pPr>
                <a:endParaRPr lang="en-US" dirty="0"/>
              </a:p>
              <a:p>
                <a:pPr marL="0" indent="0">
                  <a:buFont typeface="Arial"/>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oMath>
                </a14:m>
                <a:r>
                  <a:rPr lang="en-US" dirty="0"/>
                  <a:t> is the value of </a:t>
                </a:r>
                <a14:m>
                  <m:oMath xmlns:m="http://schemas.openxmlformats.org/officeDocument/2006/math">
                    <m:r>
                      <a:rPr lang="en-US" i="1" smtClean="0">
                        <a:latin typeface="Cambria Math" panose="02040503050406030204" pitchFamily="18" charset="0"/>
                      </a:rPr>
                      <m:t>𝑌</m:t>
                    </m:r>
                  </m:oMath>
                </a14:m>
                <a:r>
                  <a:rPr lang="en-US" dirty="0"/>
                  <a:t> at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𝜏</m:t>
                        </m:r>
                      </m:e>
                      <m:sup>
                        <m:r>
                          <a:rPr lang="en-US" i="1" smtClean="0">
                            <a:latin typeface="Cambria Math" panose="02040503050406030204" pitchFamily="18" charset="0"/>
                          </a:rPr>
                          <m:t>𝑡h</m:t>
                        </m:r>
                      </m:sup>
                    </m:sSup>
                  </m:oMath>
                </a14:m>
                <a:r>
                  <a:rPr lang="en-US" dirty="0"/>
                  <a:t> quantile, </a:t>
                </a:r>
                <a14:m>
                  <m:oMath xmlns:m="http://schemas.openxmlformats.org/officeDocument/2006/math">
                    <m:r>
                      <a:rPr lang="en-US" i="1" smtClean="0">
                        <a:latin typeface="Cambria Math" panose="02040503050406030204" pitchFamily="18" charset="0"/>
                      </a:rPr>
                      <m:t>𝐼</m:t>
                    </m:r>
                    <m:r>
                      <a:rPr lang="en-US" i="1" smtClean="0">
                        <a:latin typeface="Cambria Math" panose="02040503050406030204" pitchFamily="18" charset="0"/>
                      </a:rPr>
                      <m:t>(.)</m:t>
                    </m:r>
                  </m:oMath>
                </a14:m>
                <a:r>
                  <a:rPr lang="en-US" dirty="0"/>
                  <a:t> is the indicator function,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𝑦</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r>
                      <a:rPr lang="en-US" i="1" smtClean="0">
                        <a:latin typeface="Cambria Math" panose="02040503050406030204" pitchFamily="18" charset="0"/>
                      </a:rPr>
                      <m:t>)</m:t>
                    </m:r>
                  </m:oMath>
                </a14:m>
                <a:r>
                  <a:rPr lang="en-US" dirty="0"/>
                  <a:t> is the density of </a:t>
                </a:r>
                <a14:m>
                  <m:oMath xmlns:m="http://schemas.openxmlformats.org/officeDocument/2006/math">
                    <m:r>
                      <a:rPr lang="en-US" i="1">
                        <a:latin typeface="Cambria Math" panose="02040503050406030204" pitchFamily="18" charset="0"/>
                      </a:rPr>
                      <m:t>𝑌</m:t>
                    </m:r>
                  </m:oMath>
                </a14:m>
                <a:r>
                  <a:rPr lang="en-US" dirty="0"/>
                  <a:t> at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𝜏</m:t>
                        </m:r>
                      </m:e>
                      <m:sup>
                        <m:r>
                          <a:rPr lang="en-US" i="1" smtClean="0">
                            <a:latin typeface="Cambria Math" panose="02040503050406030204" pitchFamily="18" charset="0"/>
                          </a:rPr>
                          <m:t>𝑡h</m:t>
                        </m:r>
                      </m:sup>
                    </m:sSup>
                  </m:oMath>
                </a14:m>
                <a:r>
                  <a:rPr lang="en-US" dirty="0"/>
                  <a:t> quantile</a:t>
                </a:r>
              </a:p>
            </p:txBody>
          </p:sp>
        </mc:Choice>
        <mc:Fallback xmlns="">
          <p:sp>
            <p:nvSpPr>
              <p:cNvPr id="4" name="Content Placeholder 2">
                <a:extLst>
                  <a:ext uri="{FF2B5EF4-FFF2-40B4-BE49-F238E27FC236}">
                    <a16:creationId xmlns:a16="http://schemas.microsoft.com/office/drawing/2014/main" id="{C5FA3807-E78C-A4B2-445F-6D0748856E9A}"/>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l="-1206" r="-72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What’s a RIF?</a:t>
            </a:r>
            <a:endParaRPr/>
          </a:p>
        </p:txBody>
      </p:sp>
      <p:sp>
        <p:nvSpPr>
          <p:cNvPr id="737" name="Google Shape;737;p1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106</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C61F63B-4A9C-2505-1F70-6AE775DA4FB0}"/>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Firpo et. al. (2009) define the RIF for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𝜏</m:t>
                        </m:r>
                      </m:e>
                      <m:sup>
                        <m:r>
                          <a:rPr lang="en-US" i="1" smtClean="0">
                            <a:latin typeface="Cambria Math" panose="02040503050406030204" pitchFamily="18" charset="0"/>
                          </a:rPr>
                          <m:t>𝑡h</m:t>
                        </m:r>
                      </m:sup>
                    </m:sSup>
                  </m:oMath>
                </a14:m>
                <a:r>
                  <a:rPr lang="en-US" dirty="0"/>
                  <a:t> quantile as</a:t>
                </a:r>
              </a:p>
              <a:p>
                <a:pPr marL="0" indent="0">
                  <a:buSzPct val="100000"/>
                  <a:buFont typeface="Arial"/>
                  <a:buNone/>
                </a:pPr>
                <a:endParaRPr lang="en-US" dirty="0"/>
              </a:p>
              <a:p>
                <a:pPr marL="0" indent="0">
                  <a:buSzPct val="100000"/>
                  <a:buFont typeface="Arial"/>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𝑅𝐼𝐹</m:t>
                      </m:r>
                      <m:d>
                        <m:dPr>
                          <m:ctrlPr>
                            <a:rPr lang="en-US" i="1" smtClean="0">
                              <a:latin typeface="Cambria Math" panose="02040503050406030204" pitchFamily="18" charset="0"/>
                            </a:rPr>
                          </m:ctrlPr>
                        </m:dPr>
                        <m:e>
                          <m:r>
                            <a:rPr lang="en-US" i="1" smtClean="0">
                              <a:latin typeface="Cambria Math" panose="02040503050406030204" pitchFamily="18" charset="0"/>
                            </a:rPr>
                            <m:t>𝑦</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r>
                        <a:rPr lang="en-US" i="1" smtClean="0">
                          <a:latin typeface="Cambria Math" panose="02040503050406030204" pitchFamily="18" charset="0"/>
                        </a:rPr>
                        <m:t>+</m:t>
                      </m:r>
                      <m:r>
                        <a:rPr lang="en-US" i="1" smtClean="0">
                          <a:latin typeface="Cambria Math" panose="02040503050406030204" pitchFamily="18" charset="0"/>
                        </a:rPr>
                        <m:t>𝐼𝐹</m:t>
                      </m:r>
                      <m:d>
                        <m:dPr>
                          <m:ctrlPr>
                            <a:rPr lang="en-US" i="1" smtClean="0">
                              <a:latin typeface="Cambria Math" panose="02040503050406030204" pitchFamily="18" charset="0"/>
                            </a:rPr>
                          </m:ctrlPr>
                        </m:dPr>
                        <m:e>
                          <m:r>
                            <a:rPr lang="en-US" i="1" smtClean="0">
                              <a:latin typeface="Cambria Math" panose="02040503050406030204" pitchFamily="18" charset="0"/>
                            </a:rPr>
                            <m:t>𝑦</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𝜏</m:t>
                          </m:r>
                          <m:r>
                            <a:rPr lang="en-US" i="1">
                              <a:latin typeface="Cambria Math" panose="02040503050406030204" pitchFamily="18" charset="0"/>
                            </a:rPr>
                            <m:t>−</m:t>
                          </m:r>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r>
                            <a:rPr lang="en-US" i="1">
                              <a:latin typeface="Cambria Math" panose="02040503050406030204" pitchFamily="18" charset="0"/>
                            </a:rPr>
                            <m:t>)</m:t>
                          </m:r>
                        </m:den>
                      </m:f>
                    </m:oMath>
                  </m:oMathPara>
                </a14:m>
                <a:endParaRPr lang="en-US" dirty="0"/>
              </a:p>
              <a:p>
                <a:pPr marL="0" indent="0">
                  <a:buSzPct val="100000"/>
                  <a:buFont typeface="Arial"/>
                  <a:buNone/>
                </a:pPr>
                <a:endParaRPr lang="en-US" dirty="0"/>
              </a:p>
              <a:p>
                <a:pPr>
                  <a:buSzPct val="100000"/>
                </a:pPr>
                <a:r>
                  <a:rPr lang="en-US" dirty="0"/>
                  <a:t>Expected value of the RIF equals the value of Y at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i="1">
                            <a:latin typeface="Cambria Math" panose="02040503050406030204" pitchFamily="18" charset="0"/>
                          </a:rPr>
                          <m:t>𝑡h</m:t>
                        </m:r>
                      </m:sup>
                    </m:sSup>
                  </m:oMath>
                </a14:m>
                <a:r>
                  <a:rPr lang="en-US" dirty="0"/>
                  <a:t> quantile </a:t>
                </a:r>
                <a:endParaRPr lang="en-US" i="1" dirty="0"/>
              </a:p>
              <a:p>
                <a:pPr marL="0" indent="0">
                  <a:buFont typeface="Arial"/>
                  <a:buNone/>
                </a:pPr>
                <a:endParaRPr lang="en-US" dirty="0"/>
              </a:p>
              <a:p>
                <a:pPr marL="0" indent="0">
                  <a:buFont typeface="Arial"/>
                  <a:buNone/>
                </a:pPr>
                <a14:m>
                  <m:oMathPara xmlns:m="http://schemas.openxmlformats.org/officeDocument/2006/math">
                    <m:oMathParaPr>
                      <m:jc m:val="centerGroup"/>
                    </m:oMathParaPr>
                    <m:oMath xmlns:m="http://schemas.openxmlformats.org/officeDocument/2006/math">
                      <m:r>
                        <a:rPr lang="en-US" i="1">
                          <a:solidFill>
                            <a:srgbClr val="FF9300"/>
                          </a:solidFill>
                          <a:latin typeface="Cambria Math" panose="02040503050406030204" pitchFamily="18" charset="0"/>
                        </a:rPr>
                        <m:t>𝐸</m:t>
                      </m:r>
                      <m:d>
                        <m:dPr>
                          <m:begChr m:val="["/>
                          <m:endChr m:val="]"/>
                          <m:ctrlPr>
                            <a:rPr lang="en-US" i="1">
                              <a:solidFill>
                                <a:srgbClr val="FF9300"/>
                              </a:solidFill>
                              <a:latin typeface="Cambria Math" panose="02040503050406030204" pitchFamily="18" charset="0"/>
                            </a:rPr>
                          </m:ctrlPr>
                        </m:dPr>
                        <m:e>
                          <m:r>
                            <a:rPr lang="en-US" i="1">
                              <a:solidFill>
                                <a:srgbClr val="FF9300"/>
                              </a:solidFill>
                              <a:latin typeface="Cambria Math" panose="02040503050406030204" pitchFamily="18" charset="0"/>
                            </a:rPr>
                            <m:t>𝑅𝐼𝐹</m:t>
                          </m:r>
                          <m:d>
                            <m:dPr>
                              <m:ctrlPr>
                                <a:rPr lang="en-US" i="1">
                                  <a:solidFill>
                                    <a:srgbClr val="FF9300"/>
                                  </a:solidFill>
                                  <a:latin typeface="Cambria Math" panose="02040503050406030204" pitchFamily="18" charset="0"/>
                                </a:rPr>
                              </m:ctrlPr>
                            </m:dPr>
                            <m:e>
                              <m:r>
                                <a:rPr lang="en-US" i="1">
                                  <a:solidFill>
                                    <a:srgbClr val="FF9300"/>
                                  </a:solidFill>
                                  <a:latin typeface="Cambria Math" panose="02040503050406030204" pitchFamily="18" charset="0"/>
                                </a:rPr>
                                <m:t>𝑦</m:t>
                              </m:r>
                              <m:r>
                                <a:rPr lang="en-US" i="1">
                                  <a:solidFill>
                                    <a:srgbClr val="FF9300"/>
                                  </a:solidFill>
                                  <a:latin typeface="Cambria Math" panose="02040503050406030204" pitchFamily="18" charset="0"/>
                                </a:rPr>
                                <m:t>;</m:t>
                              </m:r>
                              <m:sSub>
                                <m:sSubPr>
                                  <m:ctrlPr>
                                    <a:rPr lang="en-US" i="1">
                                      <a:solidFill>
                                        <a:srgbClr val="FF9300"/>
                                      </a:solidFill>
                                      <a:latin typeface="Cambria Math" panose="02040503050406030204" pitchFamily="18" charset="0"/>
                                    </a:rPr>
                                  </m:ctrlPr>
                                </m:sSubPr>
                                <m:e>
                                  <m:r>
                                    <a:rPr lang="en-US" i="1">
                                      <a:solidFill>
                                        <a:srgbClr val="FF9300"/>
                                      </a:solidFill>
                                      <a:latin typeface="Cambria Math" panose="02040503050406030204" pitchFamily="18" charset="0"/>
                                    </a:rPr>
                                    <m:t>𝑞</m:t>
                                  </m:r>
                                </m:e>
                                <m:sub>
                                  <m:r>
                                    <a:rPr lang="en-US" i="1">
                                      <a:solidFill>
                                        <a:srgbClr val="FF9300"/>
                                      </a:solidFill>
                                      <a:latin typeface="Cambria Math" panose="02040503050406030204" pitchFamily="18" charset="0"/>
                                    </a:rPr>
                                    <m:t>𝜏</m:t>
                                  </m:r>
                                </m:sub>
                              </m:sSub>
                            </m:e>
                          </m:d>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𝜏</m:t>
                              </m:r>
                              <m:r>
                                <a:rPr lang="en-US" i="1">
                                  <a:latin typeface="Cambria Math" panose="02040503050406030204" pitchFamily="18" charset="0"/>
                                </a:rPr>
                                <m:t>−</m:t>
                              </m:r>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den>
                          </m:f>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𝜏</m:t>
                              </m:r>
                              <m:r>
                                <a:rPr lang="en-US" i="1">
                                  <a:latin typeface="Cambria Math" panose="02040503050406030204" pitchFamily="18" charset="0"/>
                                </a:rPr>
                                <m:t>−</m:t>
                              </m:r>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den>
                          </m:f>
                        </m:e>
                      </m:d>
                      <m:r>
                        <a:rPr lang="en-US" i="1">
                          <a:latin typeface="Cambria Math" panose="02040503050406030204" pitchFamily="18" charset="0"/>
                        </a:rPr>
                        <m:t>=</m:t>
                      </m:r>
                      <m:sSub>
                        <m:sSubPr>
                          <m:ctrlPr>
                            <a:rPr lang="en-US" i="1">
                              <a:solidFill>
                                <a:srgbClr val="FF9300"/>
                              </a:solidFill>
                              <a:latin typeface="Cambria Math" panose="02040503050406030204" pitchFamily="18" charset="0"/>
                            </a:rPr>
                          </m:ctrlPr>
                        </m:sSubPr>
                        <m:e>
                          <m:r>
                            <a:rPr lang="en-US" i="1">
                              <a:solidFill>
                                <a:srgbClr val="FF9300"/>
                              </a:solidFill>
                              <a:latin typeface="Cambria Math" panose="02040503050406030204" pitchFamily="18" charset="0"/>
                            </a:rPr>
                            <m:t>𝑞</m:t>
                          </m:r>
                        </m:e>
                        <m:sub>
                          <m:r>
                            <a:rPr lang="en-US" i="1">
                              <a:solidFill>
                                <a:srgbClr val="FF9300"/>
                              </a:solidFill>
                              <a:latin typeface="Cambria Math" panose="02040503050406030204" pitchFamily="18" charset="0"/>
                            </a:rPr>
                            <m:t>𝜏</m:t>
                          </m:r>
                        </m:sub>
                      </m:sSub>
                    </m:oMath>
                  </m:oMathPara>
                </a14:m>
                <a:endParaRPr lang="en-US" dirty="0"/>
              </a:p>
            </p:txBody>
          </p:sp>
        </mc:Choice>
        <mc:Fallback xmlns="">
          <p:sp>
            <p:nvSpPr>
              <p:cNvPr id="4" name="Content Placeholder 2">
                <a:extLst>
                  <a:ext uri="{FF2B5EF4-FFF2-40B4-BE49-F238E27FC236}">
                    <a16:creationId xmlns:a16="http://schemas.microsoft.com/office/drawing/2014/main" id="{AC61F63B-4A9C-2505-1F70-6AE775DA4FB0}"/>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r="-121"/>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107</a:t>
            </a:fld>
            <a:endParaRPr/>
          </a:p>
        </p:txBody>
      </p:sp>
      <p:graphicFrame>
        <p:nvGraphicFramePr>
          <p:cNvPr id="2" name="Diagram 1">
            <a:extLst>
              <a:ext uri="{FF2B5EF4-FFF2-40B4-BE49-F238E27FC236}">
                <a16:creationId xmlns:a16="http://schemas.microsoft.com/office/drawing/2014/main" id="{E72DED44-13F6-9530-A449-C5881BACDFA2}"/>
              </a:ext>
            </a:extLst>
          </p:cNvPr>
          <p:cNvGraphicFramePr/>
          <p:nvPr/>
        </p:nvGraphicFramePr>
        <p:xfrm>
          <a:off x="1293555" y="436407"/>
          <a:ext cx="9604889" cy="5985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108</a:t>
            </a:fld>
            <a:endParaRPr/>
          </a:p>
        </p:txBody>
      </p:sp>
      <p:graphicFrame>
        <p:nvGraphicFramePr>
          <p:cNvPr id="3" name="Diagram 2">
            <a:extLst>
              <a:ext uri="{FF2B5EF4-FFF2-40B4-BE49-F238E27FC236}">
                <a16:creationId xmlns:a16="http://schemas.microsoft.com/office/drawing/2014/main" id="{C64F82B7-BFA9-FD02-E1C6-6136C593A85A}"/>
              </a:ext>
            </a:extLst>
          </p:cNvPr>
          <p:cNvGraphicFramePr/>
          <p:nvPr/>
        </p:nvGraphicFramePr>
        <p:xfrm>
          <a:off x="1293555" y="436407"/>
          <a:ext cx="9604889" cy="5985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468C8A"/>
              </a:buClr>
              <a:buSzPct val="100000"/>
              <a:buFont typeface="Arial"/>
              <a:buNone/>
            </a:pPr>
            <a:r>
              <a:rPr lang="en-US" b="1">
                <a:solidFill>
                  <a:srgbClr val="468C8A"/>
                </a:solidFill>
              </a:rPr>
              <a:t>Step 1: Choose the quantile of interest in the unconditional outcome distribution</a:t>
            </a:r>
            <a:endParaRPr/>
          </a:p>
        </p:txBody>
      </p:sp>
      <p:sp>
        <p:nvSpPr>
          <p:cNvPr id="775" name="Google Shape;775;p1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solidFill>
                <a:srgbClr val="FF9300"/>
              </a:solidFill>
            </a:endParaRPr>
          </a:p>
          <a:p>
            <a:pPr marL="0" lvl="0" indent="0" algn="l" rtl="0">
              <a:lnSpc>
                <a:spcPct val="90000"/>
              </a:lnSpc>
              <a:spcBef>
                <a:spcPts val="1000"/>
              </a:spcBef>
              <a:spcAft>
                <a:spcPts val="0"/>
              </a:spcAft>
              <a:buClr>
                <a:schemeClr val="dk1"/>
              </a:buClr>
              <a:buSzPts val="2800"/>
              <a:buNone/>
            </a:pPr>
            <a:endParaRPr/>
          </a:p>
        </p:txBody>
      </p:sp>
      <p:sp>
        <p:nvSpPr>
          <p:cNvPr id="776" name="Google Shape;776;p1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109</a:t>
            </a:fld>
            <a:endParaRPr/>
          </a:p>
        </p:txBody>
      </p:sp>
      <p:pic>
        <p:nvPicPr>
          <p:cNvPr id="777" name="Google Shape;777;p171" descr="A graph of a normal blood pressure&#10;&#10;Description automatically generated with low confidence"/>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normAutofit fontScale="90000"/>
          </a:bodyPr>
          <a:lstStyle/>
          <a:p>
            <a:r>
              <a:rPr lang="en-US" b="1" dirty="0">
                <a:solidFill>
                  <a:srgbClr val="468C8A"/>
                </a:solidFill>
              </a:rPr>
              <a:t>A potential resolution of the inconsistency in the meta-analysis results</a:t>
            </a:r>
            <a:endParaRPr lang="en-US" dirty="0">
              <a:solidFill>
                <a:srgbClr val="0070C0"/>
              </a:solidFill>
            </a:endParaRP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6" name="Picture 5">
            <a:extLst>
              <a:ext uri="{FF2B5EF4-FFF2-40B4-BE49-F238E27FC236}">
                <a16:creationId xmlns:a16="http://schemas.microsoft.com/office/drawing/2014/main" id="{0C8283A2-B0F5-E47A-276B-210CE3204A77}"/>
              </a:ext>
            </a:extLst>
          </p:cNvPr>
          <p:cNvPicPr>
            <a:picLocks noChangeAspect="1"/>
          </p:cNvPicPr>
          <p:nvPr/>
        </p:nvPicPr>
        <p:blipFill>
          <a:blip r:embed="rId2"/>
          <a:stretch>
            <a:fillRect/>
          </a:stretch>
        </p:blipFill>
        <p:spPr>
          <a:xfrm>
            <a:off x="808394" y="2332037"/>
            <a:ext cx="10575212" cy="2193925"/>
          </a:xfrm>
          <a:prstGeom prst="rect">
            <a:avLst/>
          </a:prstGeom>
        </p:spPr>
      </p:pic>
    </p:spTree>
    <p:extLst>
      <p:ext uri="{BB962C8B-B14F-4D97-AF65-F5344CB8AC3E}">
        <p14:creationId xmlns:p14="http://schemas.microsoft.com/office/powerpoint/2010/main" val="9906320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Step 1: Estimate the RIF at the quantile of interest</a:t>
            </a:r>
            <a:endParaRPr/>
          </a:p>
        </p:txBody>
      </p:sp>
      <p:sp>
        <p:nvSpPr>
          <p:cNvPr id="783" name="Google Shape;783;p1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solidFill>
                <a:srgbClr val="FF9300"/>
              </a:solidFill>
            </a:endParaRPr>
          </a:p>
          <a:p>
            <a:pPr marL="0" lvl="0" indent="0" algn="l" rtl="0">
              <a:lnSpc>
                <a:spcPct val="90000"/>
              </a:lnSpc>
              <a:spcBef>
                <a:spcPts val="1000"/>
              </a:spcBef>
              <a:spcAft>
                <a:spcPts val="0"/>
              </a:spcAft>
              <a:buClr>
                <a:schemeClr val="dk1"/>
              </a:buClr>
              <a:buSzPts val="2800"/>
              <a:buNone/>
            </a:pPr>
            <a:endParaRPr/>
          </a:p>
        </p:txBody>
      </p:sp>
      <p:sp>
        <p:nvSpPr>
          <p:cNvPr id="784" name="Google Shape;784;p1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110</a:t>
            </a:fld>
            <a:endParaRPr/>
          </a:p>
        </p:txBody>
      </p:sp>
      <p:pic>
        <p:nvPicPr>
          <p:cNvPr id="785" name="Google Shape;785;p172" descr="A graph of a normal blood pressure&#10;&#10;Description automatically generated with low confidence"/>
          <p:cNvPicPr preferRelativeResize="0"/>
          <p:nvPr/>
        </p:nvPicPr>
        <p:blipFill rotWithShape="1">
          <a:blip r:embed="rId3">
            <a:alphaModFix/>
          </a:blip>
          <a:srcRect/>
          <a:stretch/>
        </p:blipFill>
        <p:spPr>
          <a:xfrm>
            <a:off x="2209800" y="1676401"/>
            <a:ext cx="7772400" cy="5181599"/>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C24BB40-DD2F-2F5A-450E-E5220409CFE3}"/>
                  </a:ext>
                </a:extLst>
              </p:cNvPr>
              <p:cNvSpPr txBox="1"/>
              <p:nvPr/>
            </p:nvSpPr>
            <p:spPr>
              <a:xfrm>
                <a:off x="7043896" y="1670408"/>
                <a:ext cx="4615366"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𝑅𝐼𝐹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𝑆𝐵</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0.25</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0.25</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𝜏</m:t>
                          </m:r>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𝑆𝐵</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0.25</m:t>
                              </m:r>
                            </m:sub>
                          </m:sSub>
                          <m:r>
                            <a:rPr lang="en-US" sz="1800" b="0" i="1" smtClean="0">
                              <a:latin typeface="Cambria Math" panose="02040503050406030204" pitchFamily="18" charset="0"/>
                            </a:rPr>
                            <m:t>)</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𝑌</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0.25</m:t>
                              </m:r>
                            </m:sub>
                          </m:sSub>
                          <m:r>
                            <a:rPr lang="en-US" sz="1800" b="0" i="1" smtClean="0">
                              <a:latin typeface="Cambria Math" panose="02040503050406030204" pitchFamily="18" charset="0"/>
                            </a:rPr>
                            <m:t>)</m:t>
                          </m:r>
                        </m:den>
                      </m:f>
                    </m:oMath>
                  </m:oMathPara>
                </a14:m>
                <a:endParaRPr lang="en-US" sz="1800" dirty="0"/>
              </a:p>
            </p:txBody>
          </p:sp>
        </mc:Choice>
        <mc:Fallback xmlns="">
          <p:sp>
            <p:nvSpPr>
              <p:cNvPr id="2" name="TextBox 1">
                <a:extLst>
                  <a:ext uri="{FF2B5EF4-FFF2-40B4-BE49-F238E27FC236}">
                    <a16:creationId xmlns:a16="http://schemas.microsoft.com/office/drawing/2014/main" id="{5C24BB40-DD2F-2F5A-450E-E5220409CFE3}"/>
                  </a:ext>
                </a:extLst>
              </p:cNvPr>
              <p:cNvSpPr txBox="1">
                <a:spLocks noRot="1" noChangeAspect="1" noMove="1" noResize="1" noEditPoints="1" noAdjustHandles="1" noChangeArrowheads="1" noChangeShapeType="1" noTextEdit="1"/>
              </p:cNvSpPr>
              <p:nvPr/>
            </p:nvSpPr>
            <p:spPr>
              <a:xfrm>
                <a:off x="7043896" y="1670408"/>
                <a:ext cx="4615366" cy="576761"/>
              </a:xfrm>
              <a:prstGeom prst="rect">
                <a:avLst/>
              </a:prstGeom>
              <a:blipFill>
                <a:blip r:embed="rId4"/>
                <a:stretch>
                  <a:fillRect l="-548" t="-4255" r="-1096"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68279-5B2B-8D94-8143-EF76733DAF02}"/>
                  </a:ext>
                </a:extLst>
              </p:cNvPr>
              <p:cNvSpPr txBox="1"/>
              <p:nvPr/>
            </p:nvSpPr>
            <p:spPr>
              <a:xfrm>
                <a:off x="7194576" y="2546425"/>
                <a:ext cx="4854662"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𝑅𝐼𝐹</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𝑆𝐵𝑃</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0.25</m:t>
                              </m:r>
                            </m:sub>
                          </m:sSub>
                        </m:e>
                      </m:d>
                      <m:r>
                        <a:rPr lang="en-US" sz="1800" b="0" i="1" smtClean="0">
                          <a:latin typeface="Cambria Math" panose="02040503050406030204" pitchFamily="18" charset="0"/>
                        </a:rPr>
                        <m:t>=114+</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0.25−</m:t>
                          </m:r>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𝑆𝐵</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≤114)</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𝑌</m:t>
                              </m:r>
                            </m:sub>
                          </m:sSub>
                          <m:r>
                            <a:rPr lang="en-US" sz="1800" b="0" i="1" smtClean="0">
                              <a:latin typeface="Cambria Math" panose="02040503050406030204" pitchFamily="18" charset="0"/>
                            </a:rPr>
                            <m:t>(114)</m:t>
                          </m:r>
                        </m:den>
                      </m:f>
                    </m:oMath>
                  </m:oMathPara>
                </a14:m>
                <a:endParaRPr lang="en-US" sz="1800" dirty="0"/>
              </a:p>
            </p:txBody>
          </p:sp>
        </mc:Choice>
        <mc:Fallback xmlns="">
          <p:sp>
            <p:nvSpPr>
              <p:cNvPr id="3" name="TextBox 2">
                <a:extLst>
                  <a:ext uri="{FF2B5EF4-FFF2-40B4-BE49-F238E27FC236}">
                    <a16:creationId xmlns:a16="http://schemas.microsoft.com/office/drawing/2014/main" id="{B6668279-5B2B-8D94-8143-EF76733DAF02}"/>
                  </a:ext>
                </a:extLst>
              </p:cNvPr>
              <p:cNvSpPr txBox="1">
                <a:spLocks noRot="1" noChangeAspect="1" noMove="1" noResize="1" noEditPoints="1" noAdjustHandles="1" noChangeArrowheads="1" noChangeShapeType="1" noTextEdit="1"/>
              </p:cNvSpPr>
              <p:nvPr/>
            </p:nvSpPr>
            <p:spPr>
              <a:xfrm>
                <a:off x="7194576" y="2546425"/>
                <a:ext cx="4854662" cy="576761"/>
              </a:xfrm>
              <a:prstGeom prst="rect">
                <a:avLst/>
              </a:prstGeom>
              <a:blipFill>
                <a:blip r:embed="rId5"/>
                <a:stretch>
                  <a:fillRect t="-4348"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DD37E34-E891-16D4-8C00-2C7D7C7B5A92}"/>
                  </a:ext>
                </a:extLst>
              </p:cNvPr>
              <p:cNvSpPr txBox="1"/>
              <p:nvPr/>
            </p:nvSpPr>
            <p:spPr>
              <a:xfrm>
                <a:off x="7194576" y="3422442"/>
                <a:ext cx="4388574"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𝑅𝐼𝐹</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𝑆𝐵𝑃</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0.25</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75.94; </m:t>
                              </m:r>
                              <m:r>
                                <a:rPr lang="en-US" sz="1800" b="0" i="1" smtClean="0">
                                  <a:solidFill>
                                    <a:srgbClr val="468C8A"/>
                                  </a:solidFill>
                                  <a:latin typeface="Cambria Math" panose="02040503050406030204" pitchFamily="18" charset="0"/>
                                </a:rPr>
                                <m:t>𝐼</m:t>
                              </m:r>
                              <m:d>
                                <m:dPr>
                                  <m:ctrlPr>
                                    <a:rPr lang="en-US" sz="1800" b="0" i="1" smtClean="0">
                                      <a:solidFill>
                                        <a:srgbClr val="468C8A"/>
                                      </a:solidFill>
                                      <a:latin typeface="Cambria Math" panose="02040503050406030204" pitchFamily="18" charset="0"/>
                                    </a:rPr>
                                  </m:ctrlPr>
                                </m:dPr>
                                <m:e>
                                  <m:r>
                                    <a:rPr lang="en-US" sz="1800" b="0" i="1" smtClean="0">
                                      <a:solidFill>
                                        <a:srgbClr val="468C8A"/>
                                      </a:solidFill>
                                      <a:latin typeface="Cambria Math" panose="02040503050406030204" pitchFamily="18" charset="0"/>
                                    </a:rPr>
                                    <m:t>𝑆𝐵</m:t>
                                  </m:r>
                                  <m:sSub>
                                    <m:sSubPr>
                                      <m:ctrlPr>
                                        <a:rPr lang="en-US" sz="1800" b="0" i="1" smtClean="0">
                                          <a:solidFill>
                                            <a:srgbClr val="468C8A"/>
                                          </a:solidFill>
                                          <a:latin typeface="Cambria Math" panose="02040503050406030204" pitchFamily="18" charset="0"/>
                                        </a:rPr>
                                      </m:ctrlPr>
                                    </m:sSubPr>
                                    <m:e>
                                      <m:r>
                                        <a:rPr lang="en-US" sz="1800" b="0" i="1" smtClean="0">
                                          <a:solidFill>
                                            <a:srgbClr val="468C8A"/>
                                          </a:solidFill>
                                          <a:latin typeface="Cambria Math" panose="02040503050406030204" pitchFamily="18" charset="0"/>
                                        </a:rPr>
                                        <m:t>𝑃</m:t>
                                      </m:r>
                                    </m:e>
                                    <m:sub>
                                      <m:r>
                                        <a:rPr lang="en-US" sz="1800" b="0" i="1" smtClean="0">
                                          <a:solidFill>
                                            <a:srgbClr val="468C8A"/>
                                          </a:solidFill>
                                          <a:latin typeface="Cambria Math" panose="02040503050406030204" pitchFamily="18" charset="0"/>
                                        </a:rPr>
                                        <m:t>𝑖</m:t>
                                      </m:r>
                                    </m:sub>
                                  </m:sSub>
                                  <m:r>
                                    <a:rPr lang="en-US" sz="1800" b="0" i="1" smtClean="0">
                                      <a:solidFill>
                                        <a:srgbClr val="468C8A"/>
                                      </a:solidFill>
                                      <a:latin typeface="Cambria Math" panose="02040503050406030204" pitchFamily="18" charset="0"/>
                                    </a:rPr>
                                    <m:t>≤114</m:t>
                                  </m:r>
                                </m:e>
                              </m:d>
                            </m:e>
                            <m:e>
                              <m:r>
                                <a:rPr lang="en-US" sz="1800" b="0" i="1" smtClean="0">
                                  <a:solidFill>
                                    <a:schemeClr val="tx1"/>
                                  </a:solidFill>
                                  <a:latin typeface="Cambria Math" panose="02040503050406030204" pitchFamily="18" charset="0"/>
                                </a:rPr>
                                <m:t>126.69</m:t>
                              </m:r>
                              <m:r>
                                <a:rPr lang="en-US" sz="1800" b="0" i="1" smtClean="0">
                                  <a:latin typeface="Cambria Math" panose="02040503050406030204" pitchFamily="18" charset="0"/>
                                </a:rPr>
                                <m:t>; </m:t>
                              </m:r>
                              <m:r>
                                <a:rPr lang="en-US" sz="1800" i="1" smtClean="0">
                                  <a:solidFill>
                                    <a:srgbClr val="FF9300"/>
                                  </a:solidFill>
                                  <a:latin typeface="Cambria Math" panose="02040503050406030204" pitchFamily="18" charset="0"/>
                                </a:rPr>
                                <m:t>𝐼</m:t>
                              </m:r>
                              <m:d>
                                <m:dPr>
                                  <m:ctrlPr>
                                    <a:rPr lang="en-US" sz="1800" i="1">
                                      <a:solidFill>
                                        <a:srgbClr val="FF9300"/>
                                      </a:solidFill>
                                      <a:latin typeface="Cambria Math" panose="02040503050406030204" pitchFamily="18" charset="0"/>
                                    </a:rPr>
                                  </m:ctrlPr>
                                </m:dPr>
                                <m:e>
                                  <m:r>
                                    <a:rPr lang="en-US" sz="1800" i="1">
                                      <a:solidFill>
                                        <a:srgbClr val="FF9300"/>
                                      </a:solidFill>
                                      <a:latin typeface="Cambria Math" panose="02040503050406030204" pitchFamily="18" charset="0"/>
                                    </a:rPr>
                                    <m:t>𝑆𝐵</m:t>
                                  </m:r>
                                  <m:sSub>
                                    <m:sSubPr>
                                      <m:ctrlPr>
                                        <a:rPr lang="en-US" sz="1800" b="0" i="1" smtClean="0">
                                          <a:solidFill>
                                            <a:srgbClr val="FF9300"/>
                                          </a:solidFill>
                                          <a:latin typeface="Cambria Math" panose="02040503050406030204" pitchFamily="18" charset="0"/>
                                        </a:rPr>
                                      </m:ctrlPr>
                                    </m:sSubPr>
                                    <m:e>
                                      <m:r>
                                        <a:rPr lang="en-US" sz="1800" i="1">
                                          <a:solidFill>
                                            <a:srgbClr val="FF9300"/>
                                          </a:solidFill>
                                          <a:latin typeface="Cambria Math" panose="02040503050406030204" pitchFamily="18" charset="0"/>
                                        </a:rPr>
                                        <m:t>𝑃</m:t>
                                      </m:r>
                                    </m:e>
                                    <m:sub>
                                      <m:r>
                                        <a:rPr lang="en-US" sz="1800" b="0" i="1" smtClean="0">
                                          <a:solidFill>
                                            <a:srgbClr val="FF9300"/>
                                          </a:solidFill>
                                          <a:latin typeface="Cambria Math" panose="02040503050406030204" pitchFamily="18" charset="0"/>
                                        </a:rPr>
                                        <m:t>𝑖</m:t>
                                      </m:r>
                                    </m:sub>
                                  </m:sSub>
                                  <m:r>
                                    <a:rPr lang="en-US" sz="1800" b="0" i="1" smtClean="0">
                                      <a:solidFill>
                                        <a:srgbClr val="FF9300"/>
                                      </a:solidFill>
                                      <a:latin typeface="Cambria Math" panose="02040503050406030204" pitchFamily="18" charset="0"/>
                                    </a:rPr>
                                    <m:t>&gt;</m:t>
                                  </m:r>
                                  <m:r>
                                    <a:rPr lang="en-US" sz="1800" i="1">
                                      <a:solidFill>
                                        <a:srgbClr val="FF9300"/>
                                      </a:solidFill>
                                      <a:latin typeface="Cambria Math" panose="02040503050406030204" pitchFamily="18" charset="0"/>
                                    </a:rPr>
                                    <m:t>11</m:t>
                                  </m:r>
                                  <m:r>
                                    <a:rPr lang="en-US" sz="1800" b="0" i="1" smtClean="0">
                                      <a:solidFill>
                                        <a:srgbClr val="FF9300"/>
                                      </a:solidFill>
                                      <a:latin typeface="Cambria Math" panose="02040503050406030204" pitchFamily="18" charset="0"/>
                                    </a:rPr>
                                    <m:t>4</m:t>
                                  </m:r>
                                </m:e>
                              </m:d>
                            </m:e>
                          </m:eqArr>
                        </m:e>
                      </m:d>
                    </m:oMath>
                  </m:oMathPara>
                </a14:m>
                <a:endParaRPr lang="en-US" sz="1800" dirty="0"/>
              </a:p>
            </p:txBody>
          </p:sp>
        </mc:Choice>
        <mc:Fallback xmlns="">
          <p:sp>
            <p:nvSpPr>
              <p:cNvPr id="4" name="TextBox 3">
                <a:extLst>
                  <a:ext uri="{FF2B5EF4-FFF2-40B4-BE49-F238E27FC236}">
                    <a16:creationId xmlns:a16="http://schemas.microsoft.com/office/drawing/2014/main" id="{2DD37E34-E891-16D4-8C00-2C7D7C7B5A92}"/>
                  </a:ext>
                </a:extLst>
              </p:cNvPr>
              <p:cNvSpPr txBox="1">
                <a:spLocks noRot="1" noChangeAspect="1" noMove="1" noResize="1" noEditPoints="1" noAdjustHandles="1" noChangeArrowheads="1" noChangeShapeType="1" noTextEdit="1"/>
              </p:cNvSpPr>
              <p:nvPr/>
            </p:nvSpPr>
            <p:spPr>
              <a:xfrm>
                <a:off x="7194576" y="3422442"/>
                <a:ext cx="4388574" cy="617861"/>
              </a:xfrm>
              <a:prstGeom prst="rect">
                <a:avLst/>
              </a:prstGeom>
              <a:blipFill>
                <a:blip r:embed="rId6"/>
                <a:stretch>
                  <a:fillRect t="-224000" b="-322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Moving from the unconditional distribution to the RIF</a:t>
            </a:r>
            <a:endParaRPr/>
          </a:p>
        </p:txBody>
      </p:sp>
      <p:sp>
        <p:nvSpPr>
          <p:cNvPr id="794" name="Google Shape;794;p1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solidFill>
                <a:srgbClr val="FF9300"/>
              </a:solidFill>
            </a:endParaRPr>
          </a:p>
          <a:p>
            <a:pPr marL="0" lvl="0" indent="0" algn="l" rtl="0">
              <a:lnSpc>
                <a:spcPct val="90000"/>
              </a:lnSpc>
              <a:spcBef>
                <a:spcPts val="1000"/>
              </a:spcBef>
              <a:spcAft>
                <a:spcPts val="0"/>
              </a:spcAft>
              <a:buClr>
                <a:schemeClr val="dk1"/>
              </a:buClr>
              <a:buSzPts val="2800"/>
              <a:buNone/>
            </a:pPr>
            <a:endParaRPr/>
          </a:p>
        </p:txBody>
      </p:sp>
      <p:sp>
        <p:nvSpPr>
          <p:cNvPr id="795" name="Google Shape;795;p1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111</a:t>
            </a:fld>
            <a:endParaRPr/>
          </a:p>
        </p:txBody>
      </p:sp>
      <p:pic>
        <p:nvPicPr>
          <p:cNvPr id="796" name="Google Shape;796;p173" descr="A graph of a normal blood pressure&#10;&#10;Description automatically generated with low confidence"/>
          <p:cNvPicPr preferRelativeResize="0"/>
          <p:nvPr/>
        </p:nvPicPr>
        <p:blipFill rotWithShape="1">
          <a:blip r:embed="rId3">
            <a:alphaModFix/>
          </a:blip>
          <a:srcRect/>
          <a:stretch/>
        </p:blipFill>
        <p:spPr>
          <a:xfrm>
            <a:off x="838200" y="2124224"/>
            <a:ext cx="5635255" cy="3756836"/>
          </a:xfrm>
          <a:prstGeom prst="rect">
            <a:avLst/>
          </a:prstGeom>
          <a:noFill/>
          <a:ln>
            <a:noFill/>
          </a:ln>
        </p:spPr>
      </p:pic>
      <p:pic>
        <p:nvPicPr>
          <p:cNvPr id="797" name="Google Shape;797;p173" descr="A picture containing text, screenshot, diagram, design&#10;&#10;Description automatically generated"/>
          <p:cNvPicPr preferRelativeResize="0"/>
          <p:nvPr/>
        </p:nvPicPr>
        <p:blipFill rotWithShape="1">
          <a:blip r:embed="rId4">
            <a:alphaModFix/>
          </a:blip>
          <a:srcRect r="14874"/>
          <a:stretch/>
        </p:blipFill>
        <p:spPr>
          <a:xfrm>
            <a:off x="7077740" y="2122876"/>
            <a:ext cx="4798776" cy="3758184"/>
          </a:xfrm>
          <a:prstGeom prst="rect">
            <a:avLst/>
          </a:prstGeom>
          <a:noFill/>
          <a:ln>
            <a:noFill/>
          </a:ln>
        </p:spPr>
      </p:pic>
      <p:sp>
        <p:nvSpPr>
          <p:cNvPr id="798" name="Google Shape;798;p173"/>
          <p:cNvSpPr/>
          <p:nvPr/>
        </p:nvSpPr>
        <p:spPr>
          <a:xfrm>
            <a:off x="6176630" y="3781600"/>
            <a:ext cx="593650" cy="439387"/>
          </a:xfrm>
          <a:prstGeom prst="rightArrow">
            <a:avLst>
              <a:gd name="adj1" fmla="val 50000"/>
              <a:gd name="adj2" fmla="val 50000"/>
            </a:avLst>
          </a:prstGeom>
          <a:solidFill>
            <a:srgbClr val="468C8A"/>
          </a:solidFill>
          <a:ln w="12700" cap="flat" cmpd="sng">
            <a:solidFill>
              <a:srgbClr val="468C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Step 1: Estimated RIF at the 25</a:t>
            </a:r>
            <a:r>
              <a:rPr lang="en-US" b="1" baseline="30000">
                <a:solidFill>
                  <a:srgbClr val="468C8A"/>
                </a:solidFill>
              </a:rPr>
              <a:t>th</a:t>
            </a:r>
            <a:r>
              <a:rPr lang="en-US" b="1">
                <a:solidFill>
                  <a:srgbClr val="468C8A"/>
                </a:solidFill>
              </a:rPr>
              <a:t> quantile of SBP</a:t>
            </a:r>
            <a:endParaRPr/>
          </a:p>
        </p:txBody>
      </p:sp>
      <p:sp>
        <p:nvSpPr>
          <p:cNvPr id="804" name="Google Shape;804;p1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solidFill>
                <a:srgbClr val="FF9300"/>
              </a:solidFill>
            </a:endParaRPr>
          </a:p>
          <a:p>
            <a:pPr marL="0" lvl="0" indent="0" algn="l" rtl="0">
              <a:lnSpc>
                <a:spcPct val="90000"/>
              </a:lnSpc>
              <a:spcBef>
                <a:spcPts val="1000"/>
              </a:spcBef>
              <a:spcAft>
                <a:spcPts val="0"/>
              </a:spcAft>
              <a:buClr>
                <a:schemeClr val="dk1"/>
              </a:buClr>
              <a:buSzPts val="2800"/>
              <a:buNone/>
            </a:pPr>
            <a:endParaRPr/>
          </a:p>
        </p:txBody>
      </p:sp>
      <p:sp>
        <p:nvSpPr>
          <p:cNvPr id="805" name="Google Shape;805;p1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112</a:t>
            </a:fld>
            <a:endParaRPr/>
          </a:p>
        </p:txBody>
      </p:sp>
      <p:pic>
        <p:nvPicPr>
          <p:cNvPr id="806" name="Google Shape;806;p174" descr="A graph of a normal blood pressure&#10;&#10;Description automatically generated with low confidence"/>
          <p:cNvPicPr preferRelativeResize="0"/>
          <p:nvPr/>
        </p:nvPicPr>
        <p:blipFill rotWithShape="1">
          <a:blip r:embed="rId3">
            <a:alphaModFix/>
          </a:blip>
          <a:srcRect/>
          <a:stretch/>
        </p:blipFill>
        <p:spPr>
          <a:xfrm>
            <a:off x="838200" y="2124224"/>
            <a:ext cx="5635255" cy="3756836"/>
          </a:xfrm>
          <a:prstGeom prst="rect">
            <a:avLst/>
          </a:prstGeom>
          <a:noFill/>
          <a:ln>
            <a:noFill/>
          </a:ln>
        </p:spPr>
      </p:pic>
      <p:pic>
        <p:nvPicPr>
          <p:cNvPr id="807" name="Google Shape;807;p174" descr="A picture containing text, screenshot, diagram, design&#10;&#10;Description automatically generated"/>
          <p:cNvPicPr preferRelativeResize="0"/>
          <p:nvPr/>
        </p:nvPicPr>
        <p:blipFill rotWithShape="1">
          <a:blip r:embed="rId4">
            <a:alphaModFix/>
          </a:blip>
          <a:srcRect r="14874"/>
          <a:stretch/>
        </p:blipFill>
        <p:spPr>
          <a:xfrm>
            <a:off x="7077740" y="2122876"/>
            <a:ext cx="4798776" cy="3758184"/>
          </a:xfrm>
          <a:prstGeom prst="rect">
            <a:avLst/>
          </a:prstGeom>
          <a:noFill/>
          <a:ln>
            <a:noFill/>
          </a:ln>
        </p:spPr>
      </p:pic>
      <p:sp>
        <p:nvSpPr>
          <p:cNvPr id="809" name="Google Shape;809;p174"/>
          <p:cNvSpPr txBox="1"/>
          <p:nvPr/>
        </p:nvSpPr>
        <p:spPr>
          <a:xfrm>
            <a:off x="1900973" y="6121543"/>
            <a:ext cx="8390054" cy="307777"/>
          </a:xfrm>
          <a:prstGeom prst="rect">
            <a:avLst/>
          </a:prstGeom>
          <a:blipFill rotWithShape="1">
            <a:blip r:embed="rId5">
              <a:alphaModFix/>
            </a:blip>
            <a:stretch>
              <a:fillRect l="-904" t="-3844" b="-3461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810" name="Google Shape;810;p174"/>
          <p:cNvSpPr/>
          <p:nvPr/>
        </p:nvSpPr>
        <p:spPr>
          <a:xfrm>
            <a:off x="6176630" y="3781600"/>
            <a:ext cx="593650" cy="439387"/>
          </a:xfrm>
          <a:prstGeom prst="rightArrow">
            <a:avLst>
              <a:gd name="adj1" fmla="val 50000"/>
              <a:gd name="adj2" fmla="val 50000"/>
            </a:avLst>
          </a:prstGeom>
          <a:solidFill>
            <a:srgbClr val="468C8A"/>
          </a:solidFill>
          <a:ln w="12700" cap="flat" cmpd="sng">
            <a:solidFill>
              <a:srgbClr val="468C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0F8983-85CD-9661-2D47-D98BB1B6D8E9}"/>
                  </a:ext>
                </a:extLst>
              </p:cNvPr>
              <p:cNvSpPr txBox="1"/>
              <p:nvPr/>
            </p:nvSpPr>
            <p:spPr>
              <a:xfrm>
                <a:off x="7295377" y="1471451"/>
                <a:ext cx="4363502"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𝑅𝐼𝐹</m:t>
                      </m:r>
                      <m:r>
                        <a:rPr lang="en-US" sz="1800" b="0" i="1" smtClean="0">
                          <a:latin typeface="Cambria Math" panose="02040503050406030204" pitchFamily="18" charset="0"/>
                        </a:rPr>
                        <m:t>(</m:t>
                      </m:r>
                      <m:r>
                        <a:rPr lang="en-US" sz="1800" b="0" i="1" smtClean="0">
                          <a:latin typeface="Cambria Math" panose="02040503050406030204" pitchFamily="18" charset="0"/>
                        </a:rPr>
                        <m:t>𝑆𝐵</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0.25</m:t>
                          </m:r>
                        </m:sub>
                      </m:sSub>
                      <m:r>
                        <a:rPr lang="en-US" sz="1800" b="0" i="1" smtClean="0">
                          <a:latin typeface="Cambria Math" panose="02040503050406030204" pitchFamily="18" charset="0"/>
                        </a:rPr>
                        <m:t>)= </m:t>
                      </m:r>
                      <m:d>
                        <m:dPr>
                          <m:begChr m:val="{"/>
                          <m:endChr m:val=""/>
                          <m:ctrlPr>
                            <a:rPr lang="en-US" sz="1800" b="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75.94; </m:t>
                              </m:r>
                              <m:r>
                                <a:rPr lang="en-US" sz="1800" b="0" i="1" smtClean="0">
                                  <a:solidFill>
                                    <a:srgbClr val="468C8A"/>
                                  </a:solidFill>
                                  <a:latin typeface="Cambria Math" panose="02040503050406030204" pitchFamily="18" charset="0"/>
                                </a:rPr>
                                <m:t>𝐼</m:t>
                              </m:r>
                              <m:d>
                                <m:dPr>
                                  <m:ctrlPr>
                                    <a:rPr lang="en-US" sz="1800" b="0" i="1" smtClean="0">
                                      <a:solidFill>
                                        <a:srgbClr val="468C8A"/>
                                      </a:solidFill>
                                      <a:latin typeface="Cambria Math" panose="02040503050406030204" pitchFamily="18" charset="0"/>
                                    </a:rPr>
                                  </m:ctrlPr>
                                </m:dPr>
                                <m:e>
                                  <m:r>
                                    <a:rPr lang="en-US" sz="1800" b="0" i="1" smtClean="0">
                                      <a:solidFill>
                                        <a:srgbClr val="468C8A"/>
                                      </a:solidFill>
                                      <a:latin typeface="Cambria Math" panose="02040503050406030204" pitchFamily="18" charset="0"/>
                                    </a:rPr>
                                    <m:t>𝑆𝐵𝑃</m:t>
                                  </m:r>
                                  <m:r>
                                    <a:rPr lang="en-US" sz="1800" b="0" i="1" smtClean="0">
                                      <a:solidFill>
                                        <a:srgbClr val="468C8A"/>
                                      </a:solidFill>
                                      <a:latin typeface="Cambria Math" panose="02040503050406030204" pitchFamily="18" charset="0"/>
                                    </a:rPr>
                                    <m:t>≤114</m:t>
                                  </m:r>
                                </m:e>
                              </m:d>
                            </m:e>
                            <m:e>
                              <m:r>
                                <a:rPr lang="en-US" sz="1800" b="0" i="1" smtClean="0">
                                  <a:solidFill>
                                    <a:schemeClr val="tx1"/>
                                  </a:solidFill>
                                  <a:latin typeface="Cambria Math" panose="02040503050406030204" pitchFamily="18" charset="0"/>
                                </a:rPr>
                                <m:t>126.69</m:t>
                              </m:r>
                              <m:r>
                                <a:rPr lang="en-US" sz="1800" b="0" i="1" smtClean="0">
                                  <a:latin typeface="Cambria Math" panose="02040503050406030204" pitchFamily="18" charset="0"/>
                                </a:rPr>
                                <m:t>; </m:t>
                              </m:r>
                              <m:r>
                                <a:rPr lang="en-US" sz="1800" i="1" smtClean="0">
                                  <a:solidFill>
                                    <a:srgbClr val="FF9300"/>
                                  </a:solidFill>
                                  <a:latin typeface="Cambria Math" panose="02040503050406030204" pitchFamily="18" charset="0"/>
                                </a:rPr>
                                <m:t>𝐼</m:t>
                              </m:r>
                              <m:d>
                                <m:dPr>
                                  <m:ctrlPr>
                                    <a:rPr lang="en-US" sz="1800" i="1">
                                      <a:solidFill>
                                        <a:srgbClr val="FF9300"/>
                                      </a:solidFill>
                                      <a:latin typeface="Cambria Math" panose="02040503050406030204" pitchFamily="18" charset="0"/>
                                    </a:rPr>
                                  </m:ctrlPr>
                                </m:dPr>
                                <m:e>
                                  <m:r>
                                    <a:rPr lang="en-US" sz="1800" i="1">
                                      <a:solidFill>
                                        <a:srgbClr val="FF9300"/>
                                      </a:solidFill>
                                      <a:latin typeface="Cambria Math" panose="02040503050406030204" pitchFamily="18" charset="0"/>
                                    </a:rPr>
                                    <m:t>𝑆𝐵𝑃</m:t>
                                  </m:r>
                                  <m:r>
                                    <a:rPr lang="en-US" sz="1800" b="0" i="1" smtClean="0">
                                      <a:solidFill>
                                        <a:srgbClr val="FF9300"/>
                                      </a:solidFill>
                                      <a:latin typeface="Cambria Math" panose="02040503050406030204" pitchFamily="18" charset="0"/>
                                    </a:rPr>
                                    <m:t>&gt;</m:t>
                                  </m:r>
                                  <m:r>
                                    <a:rPr lang="en-US" sz="1800" i="1">
                                      <a:solidFill>
                                        <a:srgbClr val="FF9300"/>
                                      </a:solidFill>
                                      <a:latin typeface="Cambria Math" panose="02040503050406030204" pitchFamily="18" charset="0"/>
                                    </a:rPr>
                                    <m:t>11</m:t>
                                  </m:r>
                                  <m:r>
                                    <a:rPr lang="en-US" sz="1800" b="0" i="1" smtClean="0">
                                      <a:solidFill>
                                        <a:srgbClr val="FF9300"/>
                                      </a:solidFill>
                                      <a:latin typeface="Cambria Math" panose="02040503050406030204" pitchFamily="18" charset="0"/>
                                    </a:rPr>
                                    <m:t>4</m:t>
                                  </m:r>
                                </m:e>
                              </m:d>
                            </m:e>
                          </m:eqArr>
                        </m:e>
                      </m:d>
                    </m:oMath>
                  </m:oMathPara>
                </a14:m>
                <a:endParaRPr lang="en-US" sz="1800" dirty="0"/>
              </a:p>
            </p:txBody>
          </p:sp>
        </mc:Choice>
        <mc:Fallback xmlns="">
          <p:sp>
            <p:nvSpPr>
              <p:cNvPr id="2" name="TextBox 1">
                <a:extLst>
                  <a:ext uri="{FF2B5EF4-FFF2-40B4-BE49-F238E27FC236}">
                    <a16:creationId xmlns:a16="http://schemas.microsoft.com/office/drawing/2014/main" id="{790F8983-85CD-9661-2D47-D98BB1B6D8E9}"/>
                  </a:ext>
                </a:extLst>
              </p:cNvPr>
              <p:cNvSpPr txBox="1">
                <a:spLocks noRot="1" noChangeAspect="1" noMove="1" noResize="1" noEditPoints="1" noAdjustHandles="1" noChangeArrowheads="1" noChangeShapeType="1" noTextEdit="1"/>
              </p:cNvSpPr>
              <p:nvPr/>
            </p:nvSpPr>
            <p:spPr>
              <a:xfrm>
                <a:off x="7295377" y="1471451"/>
                <a:ext cx="4363502" cy="617861"/>
              </a:xfrm>
              <a:prstGeom prst="rect">
                <a:avLst/>
              </a:prstGeom>
              <a:blipFill>
                <a:blip r:embed="rId6"/>
                <a:stretch>
                  <a:fillRect l="-580" t="-224000" b="-322000"/>
                </a:stretch>
              </a:blipFill>
            </p:spPr>
            <p:txBody>
              <a:bodyPr/>
              <a:lstStyle/>
              <a:p>
                <a:r>
                  <a:rPr lang="en-US">
                    <a:noFill/>
                  </a:rPr>
                  <a:t> </a:t>
                </a:r>
              </a:p>
            </p:txBody>
          </p:sp>
        </mc:Fallback>
      </mc:AlternateContent>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Step 1: Estimated RIF at the 25</a:t>
            </a:r>
            <a:r>
              <a:rPr lang="en-US" b="1" baseline="30000">
                <a:solidFill>
                  <a:srgbClr val="468C8A"/>
                </a:solidFill>
              </a:rPr>
              <a:t>th</a:t>
            </a:r>
            <a:r>
              <a:rPr lang="en-US" b="1">
                <a:solidFill>
                  <a:srgbClr val="468C8A"/>
                </a:solidFill>
              </a:rPr>
              <a:t>, 50</a:t>
            </a:r>
            <a:r>
              <a:rPr lang="en-US" b="1" baseline="30000">
                <a:solidFill>
                  <a:srgbClr val="468C8A"/>
                </a:solidFill>
              </a:rPr>
              <a:t>th</a:t>
            </a:r>
            <a:r>
              <a:rPr lang="en-US" b="1">
                <a:solidFill>
                  <a:srgbClr val="468C8A"/>
                </a:solidFill>
              </a:rPr>
              <a:t>, and 75</a:t>
            </a:r>
            <a:r>
              <a:rPr lang="en-US" b="1" baseline="30000">
                <a:solidFill>
                  <a:srgbClr val="468C8A"/>
                </a:solidFill>
              </a:rPr>
              <a:t>th</a:t>
            </a:r>
            <a:r>
              <a:rPr lang="en-US" b="1">
                <a:solidFill>
                  <a:srgbClr val="468C8A"/>
                </a:solidFill>
              </a:rPr>
              <a:t> quantiles of SBP</a:t>
            </a:r>
            <a:endParaRPr/>
          </a:p>
        </p:txBody>
      </p:sp>
      <p:sp>
        <p:nvSpPr>
          <p:cNvPr id="816" name="Google Shape;816;p1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solidFill>
                <a:srgbClr val="FF9300"/>
              </a:solidFill>
            </a:endParaRPr>
          </a:p>
          <a:p>
            <a:pPr marL="0" lvl="0" indent="0" algn="l" rtl="0">
              <a:lnSpc>
                <a:spcPct val="90000"/>
              </a:lnSpc>
              <a:spcBef>
                <a:spcPts val="1000"/>
              </a:spcBef>
              <a:spcAft>
                <a:spcPts val="0"/>
              </a:spcAft>
              <a:buClr>
                <a:schemeClr val="dk1"/>
              </a:buClr>
              <a:buSzPts val="2800"/>
              <a:buNone/>
            </a:pPr>
            <a:endParaRPr/>
          </a:p>
        </p:txBody>
      </p:sp>
      <p:sp>
        <p:nvSpPr>
          <p:cNvPr id="817" name="Google Shape;817;p1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113</a:t>
            </a:fld>
            <a:endParaRPr/>
          </a:p>
        </p:txBody>
      </p:sp>
      <p:pic>
        <p:nvPicPr>
          <p:cNvPr id="818" name="Google Shape;818;p175" descr="A picture containing text, screenshot, diagram, colorfulness&#10;&#10;Description automatically generated"/>
          <p:cNvPicPr preferRelativeResize="0"/>
          <p:nvPr/>
        </p:nvPicPr>
        <p:blipFill rotWithShape="1">
          <a:blip r:embed="rId3">
            <a:alphaModFix/>
          </a:blip>
          <a:srcRect/>
          <a:stretch/>
        </p:blipFill>
        <p:spPr>
          <a:xfrm>
            <a:off x="838200" y="1676401"/>
            <a:ext cx="7772400" cy="5181599"/>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5256D15-1272-13C0-0FEE-D39399B0EA8F}"/>
                  </a:ext>
                </a:extLst>
              </p:cNvPr>
              <p:cNvSpPr txBox="1"/>
              <p:nvPr/>
            </p:nvSpPr>
            <p:spPr>
              <a:xfrm>
                <a:off x="7675849" y="1877526"/>
                <a:ext cx="4363502" cy="6178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2494C"/>
                          </a:solidFill>
                          <a:latin typeface="Cambria Math" panose="02040503050406030204" pitchFamily="18" charset="0"/>
                        </a:rPr>
                        <m:t>𝑅𝐼𝐹</m:t>
                      </m:r>
                      <m:r>
                        <a:rPr lang="en-US" sz="1800" b="0" i="1" smtClean="0">
                          <a:solidFill>
                            <a:srgbClr val="F2494C"/>
                          </a:solidFill>
                          <a:latin typeface="Cambria Math" panose="02040503050406030204" pitchFamily="18" charset="0"/>
                        </a:rPr>
                        <m:t>(</m:t>
                      </m:r>
                      <m:r>
                        <a:rPr lang="en-US" sz="1800" b="0" i="1" smtClean="0">
                          <a:solidFill>
                            <a:srgbClr val="F2494C"/>
                          </a:solidFill>
                          <a:latin typeface="Cambria Math" panose="02040503050406030204" pitchFamily="18" charset="0"/>
                        </a:rPr>
                        <m:t>𝑆𝐵</m:t>
                      </m:r>
                      <m:sSub>
                        <m:sSubPr>
                          <m:ctrlPr>
                            <a:rPr lang="en-US" sz="1800" b="0" i="1" smtClean="0">
                              <a:solidFill>
                                <a:srgbClr val="F2494C"/>
                              </a:solidFill>
                              <a:latin typeface="Cambria Math" panose="02040503050406030204" pitchFamily="18" charset="0"/>
                            </a:rPr>
                          </m:ctrlPr>
                        </m:sSubPr>
                        <m:e>
                          <m:r>
                            <a:rPr lang="en-US" sz="1800" b="0" i="1" smtClean="0">
                              <a:solidFill>
                                <a:srgbClr val="F2494C"/>
                              </a:solidFill>
                              <a:latin typeface="Cambria Math" panose="02040503050406030204" pitchFamily="18" charset="0"/>
                            </a:rPr>
                            <m:t>𝑃</m:t>
                          </m:r>
                        </m:e>
                        <m:sub>
                          <m:r>
                            <a:rPr lang="en-US" sz="1800" b="0" i="1" smtClean="0">
                              <a:solidFill>
                                <a:srgbClr val="F2494C"/>
                              </a:solidFill>
                              <a:latin typeface="Cambria Math" panose="02040503050406030204" pitchFamily="18" charset="0"/>
                            </a:rPr>
                            <m:t>𝑖</m:t>
                          </m:r>
                        </m:sub>
                      </m:sSub>
                      <m:r>
                        <a:rPr lang="en-US" sz="1800" b="0" i="1" smtClean="0">
                          <a:solidFill>
                            <a:srgbClr val="F2494C"/>
                          </a:solidFill>
                          <a:latin typeface="Cambria Math" panose="02040503050406030204" pitchFamily="18" charset="0"/>
                        </a:rPr>
                        <m:t>, </m:t>
                      </m:r>
                      <m:sSub>
                        <m:sSubPr>
                          <m:ctrlPr>
                            <a:rPr lang="en-US" sz="1800" b="0" i="1" smtClean="0">
                              <a:solidFill>
                                <a:srgbClr val="F2494C"/>
                              </a:solidFill>
                              <a:latin typeface="Cambria Math" panose="02040503050406030204" pitchFamily="18" charset="0"/>
                            </a:rPr>
                          </m:ctrlPr>
                        </m:sSubPr>
                        <m:e>
                          <m:r>
                            <a:rPr lang="en-US" sz="1800" b="0" i="1" smtClean="0">
                              <a:solidFill>
                                <a:srgbClr val="F2494C"/>
                              </a:solidFill>
                              <a:latin typeface="Cambria Math" panose="02040503050406030204" pitchFamily="18" charset="0"/>
                            </a:rPr>
                            <m:t>𝑞</m:t>
                          </m:r>
                        </m:e>
                        <m:sub>
                          <m:r>
                            <a:rPr lang="en-US" sz="1800" b="0" i="1" smtClean="0">
                              <a:solidFill>
                                <a:srgbClr val="F2494C"/>
                              </a:solidFill>
                              <a:latin typeface="Cambria Math" panose="02040503050406030204" pitchFamily="18" charset="0"/>
                            </a:rPr>
                            <m:t>0.25</m:t>
                          </m:r>
                        </m:sub>
                      </m:sSub>
                      <m:r>
                        <a:rPr lang="en-US" sz="1800" b="0" i="1" smtClean="0">
                          <a:solidFill>
                            <a:srgbClr val="F2494C"/>
                          </a:solidFill>
                          <a:latin typeface="Cambria Math" panose="02040503050406030204" pitchFamily="18" charset="0"/>
                        </a:rPr>
                        <m:t>)= </m:t>
                      </m:r>
                      <m:d>
                        <m:dPr>
                          <m:begChr m:val="{"/>
                          <m:endChr m:val=""/>
                          <m:ctrlPr>
                            <a:rPr lang="en-US" sz="1800" b="0" i="1" smtClean="0">
                              <a:solidFill>
                                <a:srgbClr val="F2494C"/>
                              </a:solidFill>
                              <a:latin typeface="Cambria Math" panose="02040503050406030204" pitchFamily="18" charset="0"/>
                            </a:rPr>
                          </m:ctrlPr>
                        </m:dPr>
                        <m:e>
                          <m:eqArr>
                            <m:eqArrPr>
                              <m:ctrlPr>
                                <a:rPr lang="en-US" sz="1800" b="0" i="1" smtClean="0">
                                  <a:solidFill>
                                    <a:srgbClr val="F2494C"/>
                                  </a:solidFill>
                                  <a:latin typeface="Cambria Math" panose="02040503050406030204" pitchFamily="18" charset="0"/>
                                </a:rPr>
                              </m:ctrlPr>
                            </m:eqArrPr>
                            <m:e>
                              <m:r>
                                <a:rPr lang="en-US" sz="1800" b="0" i="1" smtClean="0">
                                  <a:solidFill>
                                    <a:srgbClr val="F2494C"/>
                                  </a:solidFill>
                                  <a:latin typeface="Cambria Math" panose="02040503050406030204" pitchFamily="18" charset="0"/>
                                </a:rPr>
                                <m:t>75.94; </m:t>
                              </m:r>
                              <m:r>
                                <a:rPr lang="en-US" sz="1800" b="0" i="1" smtClean="0">
                                  <a:solidFill>
                                    <a:srgbClr val="F2494C"/>
                                  </a:solidFill>
                                  <a:latin typeface="Cambria Math" panose="02040503050406030204" pitchFamily="18" charset="0"/>
                                </a:rPr>
                                <m:t>𝐼</m:t>
                              </m:r>
                              <m:d>
                                <m:dPr>
                                  <m:ctrlPr>
                                    <a:rPr lang="en-US" sz="1800" b="0" i="1" smtClean="0">
                                      <a:solidFill>
                                        <a:srgbClr val="F2494C"/>
                                      </a:solidFill>
                                      <a:latin typeface="Cambria Math" panose="02040503050406030204" pitchFamily="18" charset="0"/>
                                    </a:rPr>
                                  </m:ctrlPr>
                                </m:dPr>
                                <m:e>
                                  <m:r>
                                    <a:rPr lang="en-US" sz="1800" b="0" i="1" smtClean="0">
                                      <a:solidFill>
                                        <a:srgbClr val="F2494C"/>
                                      </a:solidFill>
                                      <a:latin typeface="Cambria Math" panose="02040503050406030204" pitchFamily="18" charset="0"/>
                                    </a:rPr>
                                    <m:t>𝑆𝐵𝑃</m:t>
                                  </m:r>
                                  <m:r>
                                    <a:rPr lang="en-US" sz="1800" b="0" i="1" smtClean="0">
                                      <a:solidFill>
                                        <a:srgbClr val="F2494C"/>
                                      </a:solidFill>
                                      <a:latin typeface="Cambria Math" panose="02040503050406030204" pitchFamily="18" charset="0"/>
                                    </a:rPr>
                                    <m:t>≤114</m:t>
                                  </m:r>
                                </m:e>
                              </m:d>
                            </m:e>
                            <m:e>
                              <m:r>
                                <a:rPr lang="en-US" sz="1800" b="0" i="1" smtClean="0">
                                  <a:solidFill>
                                    <a:srgbClr val="F2494C"/>
                                  </a:solidFill>
                                  <a:latin typeface="Cambria Math" panose="02040503050406030204" pitchFamily="18" charset="0"/>
                                </a:rPr>
                                <m:t>126.69; </m:t>
                              </m:r>
                              <m:r>
                                <a:rPr lang="en-US" sz="1800" i="1" smtClean="0">
                                  <a:solidFill>
                                    <a:srgbClr val="F2494C"/>
                                  </a:solidFill>
                                  <a:latin typeface="Cambria Math" panose="02040503050406030204" pitchFamily="18" charset="0"/>
                                </a:rPr>
                                <m:t>𝐼</m:t>
                              </m:r>
                              <m:d>
                                <m:dPr>
                                  <m:ctrlPr>
                                    <a:rPr lang="en-US" sz="1800" i="1">
                                      <a:solidFill>
                                        <a:srgbClr val="F2494C"/>
                                      </a:solidFill>
                                      <a:latin typeface="Cambria Math" panose="02040503050406030204" pitchFamily="18" charset="0"/>
                                    </a:rPr>
                                  </m:ctrlPr>
                                </m:dPr>
                                <m:e>
                                  <m:r>
                                    <a:rPr lang="en-US" sz="1800" i="1">
                                      <a:solidFill>
                                        <a:srgbClr val="F2494C"/>
                                      </a:solidFill>
                                      <a:latin typeface="Cambria Math" panose="02040503050406030204" pitchFamily="18" charset="0"/>
                                    </a:rPr>
                                    <m:t>𝑆𝐵𝑃</m:t>
                                  </m:r>
                                  <m:r>
                                    <a:rPr lang="en-US" sz="1800" b="0" i="1" smtClean="0">
                                      <a:solidFill>
                                        <a:srgbClr val="F2494C"/>
                                      </a:solidFill>
                                      <a:latin typeface="Cambria Math" panose="02040503050406030204" pitchFamily="18" charset="0"/>
                                    </a:rPr>
                                    <m:t>&gt;</m:t>
                                  </m:r>
                                  <m:r>
                                    <a:rPr lang="en-US" sz="1800" i="1">
                                      <a:solidFill>
                                        <a:srgbClr val="F2494C"/>
                                      </a:solidFill>
                                      <a:latin typeface="Cambria Math" panose="02040503050406030204" pitchFamily="18" charset="0"/>
                                    </a:rPr>
                                    <m:t>11</m:t>
                                  </m:r>
                                  <m:r>
                                    <a:rPr lang="en-US" sz="1800" b="0" i="1" smtClean="0">
                                      <a:solidFill>
                                        <a:srgbClr val="F2494C"/>
                                      </a:solidFill>
                                      <a:latin typeface="Cambria Math" panose="02040503050406030204" pitchFamily="18" charset="0"/>
                                    </a:rPr>
                                    <m:t>4</m:t>
                                  </m:r>
                                </m:e>
                              </m:d>
                            </m:e>
                          </m:eqArr>
                        </m:e>
                      </m:d>
                    </m:oMath>
                  </m:oMathPara>
                </a14:m>
                <a:endParaRPr lang="en-US" sz="1800" dirty="0">
                  <a:solidFill>
                    <a:srgbClr val="F2494C"/>
                  </a:solidFill>
                </a:endParaRPr>
              </a:p>
            </p:txBody>
          </p:sp>
        </mc:Choice>
        <mc:Fallback xmlns="">
          <p:sp>
            <p:nvSpPr>
              <p:cNvPr id="2" name="TextBox 1">
                <a:extLst>
                  <a:ext uri="{FF2B5EF4-FFF2-40B4-BE49-F238E27FC236}">
                    <a16:creationId xmlns:a16="http://schemas.microsoft.com/office/drawing/2014/main" id="{45256D15-1272-13C0-0FEE-D39399B0EA8F}"/>
                  </a:ext>
                </a:extLst>
              </p:cNvPr>
              <p:cNvSpPr txBox="1">
                <a:spLocks noRot="1" noChangeAspect="1" noMove="1" noResize="1" noEditPoints="1" noAdjustHandles="1" noChangeArrowheads="1" noChangeShapeType="1" noTextEdit="1"/>
              </p:cNvSpPr>
              <p:nvPr/>
            </p:nvSpPr>
            <p:spPr>
              <a:xfrm>
                <a:off x="7675849" y="1877526"/>
                <a:ext cx="4363502" cy="617861"/>
              </a:xfrm>
              <a:prstGeom prst="rect">
                <a:avLst/>
              </a:prstGeom>
              <a:blipFill>
                <a:blip r:embed="rId4"/>
                <a:stretch>
                  <a:fillRect l="-580" t="-224000" b="-3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BF50F0C-1093-57EE-614D-77CB7ED705BF}"/>
                  </a:ext>
                </a:extLst>
              </p:cNvPr>
              <p:cNvSpPr txBox="1"/>
              <p:nvPr/>
            </p:nvSpPr>
            <p:spPr>
              <a:xfrm>
                <a:off x="7675849" y="2811139"/>
                <a:ext cx="4442050"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468C8A"/>
                          </a:solidFill>
                          <a:latin typeface="Cambria Math" panose="02040503050406030204" pitchFamily="18" charset="0"/>
                        </a:rPr>
                        <m:t>𝑅𝐼𝐹</m:t>
                      </m:r>
                      <m:r>
                        <a:rPr lang="en-US" sz="1800" b="0" i="1" smtClean="0">
                          <a:solidFill>
                            <a:srgbClr val="468C8A"/>
                          </a:solidFill>
                          <a:latin typeface="Cambria Math" panose="02040503050406030204" pitchFamily="18" charset="0"/>
                        </a:rPr>
                        <m:t>(</m:t>
                      </m:r>
                      <m:r>
                        <a:rPr lang="en-US" sz="1800" b="0" i="1" smtClean="0">
                          <a:solidFill>
                            <a:srgbClr val="468C8A"/>
                          </a:solidFill>
                          <a:latin typeface="Cambria Math" panose="02040503050406030204" pitchFamily="18" charset="0"/>
                        </a:rPr>
                        <m:t>𝑆𝐵</m:t>
                      </m:r>
                      <m:sSub>
                        <m:sSubPr>
                          <m:ctrlPr>
                            <a:rPr lang="en-US" sz="1800" b="0" i="1" smtClean="0">
                              <a:solidFill>
                                <a:srgbClr val="468C8A"/>
                              </a:solidFill>
                              <a:latin typeface="Cambria Math" panose="02040503050406030204" pitchFamily="18" charset="0"/>
                            </a:rPr>
                          </m:ctrlPr>
                        </m:sSubPr>
                        <m:e>
                          <m:r>
                            <a:rPr lang="en-US" sz="1800" b="0" i="1" smtClean="0">
                              <a:solidFill>
                                <a:srgbClr val="468C8A"/>
                              </a:solidFill>
                              <a:latin typeface="Cambria Math" panose="02040503050406030204" pitchFamily="18" charset="0"/>
                            </a:rPr>
                            <m:t>𝑃</m:t>
                          </m:r>
                        </m:e>
                        <m:sub>
                          <m:r>
                            <a:rPr lang="en-US" sz="1800" b="0" i="1" smtClean="0">
                              <a:solidFill>
                                <a:srgbClr val="468C8A"/>
                              </a:solidFill>
                              <a:latin typeface="Cambria Math" panose="02040503050406030204" pitchFamily="18" charset="0"/>
                            </a:rPr>
                            <m:t>𝑖</m:t>
                          </m:r>
                        </m:sub>
                      </m:sSub>
                      <m:r>
                        <a:rPr lang="en-US" sz="1800" b="0" i="1" smtClean="0">
                          <a:solidFill>
                            <a:srgbClr val="468C8A"/>
                          </a:solidFill>
                          <a:latin typeface="Cambria Math" panose="02040503050406030204" pitchFamily="18" charset="0"/>
                        </a:rPr>
                        <m:t>, </m:t>
                      </m:r>
                      <m:sSub>
                        <m:sSubPr>
                          <m:ctrlPr>
                            <a:rPr lang="en-US" sz="1800" b="0" i="1" smtClean="0">
                              <a:solidFill>
                                <a:srgbClr val="468C8A"/>
                              </a:solidFill>
                              <a:latin typeface="Cambria Math" panose="02040503050406030204" pitchFamily="18" charset="0"/>
                            </a:rPr>
                          </m:ctrlPr>
                        </m:sSubPr>
                        <m:e>
                          <m:r>
                            <a:rPr lang="en-US" sz="1800" b="0" i="1" smtClean="0">
                              <a:solidFill>
                                <a:srgbClr val="468C8A"/>
                              </a:solidFill>
                              <a:latin typeface="Cambria Math" panose="02040503050406030204" pitchFamily="18" charset="0"/>
                            </a:rPr>
                            <m:t>𝑞</m:t>
                          </m:r>
                        </m:e>
                        <m:sub>
                          <m:r>
                            <a:rPr lang="en-US" sz="1800" b="0" i="1" smtClean="0">
                              <a:solidFill>
                                <a:srgbClr val="468C8A"/>
                              </a:solidFill>
                              <a:latin typeface="Cambria Math" panose="02040503050406030204" pitchFamily="18" charset="0"/>
                            </a:rPr>
                            <m:t>0.5</m:t>
                          </m:r>
                        </m:sub>
                      </m:sSub>
                      <m:r>
                        <a:rPr lang="en-US" sz="1800" b="0" i="1" smtClean="0">
                          <a:solidFill>
                            <a:srgbClr val="468C8A"/>
                          </a:solidFill>
                          <a:latin typeface="Cambria Math" panose="02040503050406030204" pitchFamily="18" charset="0"/>
                        </a:rPr>
                        <m:t>)= </m:t>
                      </m:r>
                      <m:d>
                        <m:dPr>
                          <m:begChr m:val="{"/>
                          <m:endChr m:val=""/>
                          <m:ctrlPr>
                            <a:rPr lang="en-US" sz="1800" b="0" i="1" smtClean="0">
                              <a:solidFill>
                                <a:srgbClr val="468C8A"/>
                              </a:solidFill>
                              <a:latin typeface="Cambria Math" panose="02040503050406030204" pitchFamily="18" charset="0"/>
                            </a:rPr>
                          </m:ctrlPr>
                        </m:dPr>
                        <m:e>
                          <m:eqArr>
                            <m:eqArrPr>
                              <m:ctrlPr>
                                <a:rPr lang="en-US" sz="1800" b="0" i="1" smtClean="0">
                                  <a:solidFill>
                                    <a:srgbClr val="468C8A"/>
                                  </a:solidFill>
                                  <a:latin typeface="Cambria Math" panose="02040503050406030204" pitchFamily="18" charset="0"/>
                                </a:rPr>
                              </m:ctrlPr>
                            </m:eqArrPr>
                            <m:e>
                              <m:r>
                                <a:rPr lang="en-US" sz="1800" b="0" i="1" smtClean="0">
                                  <a:solidFill>
                                    <a:srgbClr val="468C8A"/>
                                  </a:solidFill>
                                  <a:latin typeface="Cambria Math" panose="02040503050406030204" pitchFamily="18" charset="0"/>
                                </a:rPr>
                                <m:t>103.00; </m:t>
                              </m:r>
                              <m:r>
                                <a:rPr lang="en-US" sz="1800" b="0" i="1" smtClean="0">
                                  <a:solidFill>
                                    <a:srgbClr val="468C8A"/>
                                  </a:solidFill>
                                  <a:latin typeface="Cambria Math" panose="02040503050406030204" pitchFamily="18" charset="0"/>
                                </a:rPr>
                                <m:t>𝐼</m:t>
                              </m:r>
                              <m:d>
                                <m:dPr>
                                  <m:ctrlPr>
                                    <a:rPr lang="en-US" sz="1800" b="0" i="1" smtClean="0">
                                      <a:solidFill>
                                        <a:srgbClr val="468C8A"/>
                                      </a:solidFill>
                                      <a:latin typeface="Cambria Math" panose="02040503050406030204" pitchFamily="18" charset="0"/>
                                    </a:rPr>
                                  </m:ctrlPr>
                                </m:dPr>
                                <m:e>
                                  <m:r>
                                    <a:rPr lang="en-US" sz="1800" b="0" i="1" smtClean="0">
                                      <a:solidFill>
                                        <a:srgbClr val="468C8A"/>
                                      </a:solidFill>
                                      <a:latin typeface="Cambria Math" panose="02040503050406030204" pitchFamily="18" charset="0"/>
                                    </a:rPr>
                                    <m:t>𝑆𝐵𝑃</m:t>
                                  </m:r>
                                  <m:r>
                                    <a:rPr lang="en-US" sz="1800" b="0" i="1" smtClean="0">
                                      <a:solidFill>
                                        <a:srgbClr val="468C8A"/>
                                      </a:solidFill>
                                      <a:latin typeface="Cambria Math" panose="02040503050406030204" pitchFamily="18" charset="0"/>
                                    </a:rPr>
                                    <m:t>≤125.5</m:t>
                                  </m:r>
                                </m:e>
                              </m:d>
                            </m:e>
                            <m:e>
                              <m:r>
                                <a:rPr lang="en-US" sz="1800" b="0" i="1" smtClean="0">
                                  <a:solidFill>
                                    <a:srgbClr val="468C8A"/>
                                  </a:solidFill>
                                  <a:latin typeface="Cambria Math" panose="02040503050406030204" pitchFamily="18" charset="0"/>
                                </a:rPr>
                                <m:t>148.00; </m:t>
                              </m:r>
                              <m:r>
                                <a:rPr lang="en-US" sz="1800" i="1" smtClean="0">
                                  <a:solidFill>
                                    <a:srgbClr val="468C8A"/>
                                  </a:solidFill>
                                  <a:latin typeface="Cambria Math" panose="02040503050406030204" pitchFamily="18" charset="0"/>
                                </a:rPr>
                                <m:t>𝐼</m:t>
                              </m:r>
                              <m:d>
                                <m:dPr>
                                  <m:ctrlPr>
                                    <a:rPr lang="en-US" sz="1800" i="1">
                                      <a:solidFill>
                                        <a:srgbClr val="468C8A"/>
                                      </a:solidFill>
                                      <a:latin typeface="Cambria Math" panose="02040503050406030204" pitchFamily="18" charset="0"/>
                                    </a:rPr>
                                  </m:ctrlPr>
                                </m:dPr>
                                <m:e>
                                  <m:r>
                                    <a:rPr lang="en-US" sz="1800" i="1">
                                      <a:solidFill>
                                        <a:srgbClr val="468C8A"/>
                                      </a:solidFill>
                                      <a:latin typeface="Cambria Math" panose="02040503050406030204" pitchFamily="18" charset="0"/>
                                    </a:rPr>
                                    <m:t>𝑆𝐵𝑃</m:t>
                                  </m:r>
                                  <m:r>
                                    <a:rPr lang="en-US" sz="1800" b="0" i="1" smtClean="0">
                                      <a:solidFill>
                                        <a:srgbClr val="468C8A"/>
                                      </a:solidFill>
                                      <a:latin typeface="Cambria Math" panose="02040503050406030204" pitchFamily="18" charset="0"/>
                                    </a:rPr>
                                    <m:t>&gt;</m:t>
                                  </m:r>
                                  <m:r>
                                    <a:rPr lang="en-US" sz="1800" i="1">
                                      <a:solidFill>
                                        <a:srgbClr val="468C8A"/>
                                      </a:solidFill>
                                      <a:latin typeface="Cambria Math" panose="02040503050406030204" pitchFamily="18" charset="0"/>
                                    </a:rPr>
                                    <m:t>1</m:t>
                                  </m:r>
                                  <m:r>
                                    <a:rPr lang="en-US" sz="1800" b="0" i="1" smtClean="0">
                                      <a:solidFill>
                                        <a:srgbClr val="468C8A"/>
                                      </a:solidFill>
                                      <a:latin typeface="Cambria Math" panose="02040503050406030204" pitchFamily="18" charset="0"/>
                                    </a:rPr>
                                    <m:t>25.5</m:t>
                                  </m:r>
                                </m:e>
                              </m:d>
                            </m:e>
                          </m:eqArr>
                        </m:e>
                      </m:d>
                    </m:oMath>
                  </m:oMathPara>
                </a14:m>
                <a:endParaRPr lang="en-US" sz="1800" dirty="0">
                  <a:solidFill>
                    <a:srgbClr val="468C8A"/>
                  </a:solidFill>
                </a:endParaRPr>
              </a:p>
            </p:txBody>
          </p:sp>
        </mc:Choice>
        <mc:Fallback xmlns="">
          <p:sp>
            <p:nvSpPr>
              <p:cNvPr id="3" name="TextBox 2">
                <a:extLst>
                  <a:ext uri="{FF2B5EF4-FFF2-40B4-BE49-F238E27FC236}">
                    <a16:creationId xmlns:a16="http://schemas.microsoft.com/office/drawing/2014/main" id="{2BF50F0C-1093-57EE-614D-77CB7ED705BF}"/>
                  </a:ext>
                </a:extLst>
              </p:cNvPr>
              <p:cNvSpPr txBox="1">
                <a:spLocks noRot="1" noChangeAspect="1" noMove="1" noResize="1" noEditPoints="1" noAdjustHandles="1" noChangeArrowheads="1" noChangeShapeType="1" noTextEdit="1"/>
              </p:cNvSpPr>
              <p:nvPr/>
            </p:nvSpPr>
            <p:spPr>
              <a:xfrm>
                <a:off x="7675849" y="2811139"/>
                <a:ext cx="4442050" cy="617861"/>
              </a:xfrm>
              <a:prstGeom prst="rect">
                <a:avLst/>
              </a:prstGeom>
              <a:blipFill>
                <a:blip r:embed="rId5"/>
                <a:stretch>
                  <a:fillRect l="-570" t="-226000" b="-3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A5409BB-881D-EF10-FAFC-0DB4C5751CF6}"/>
                  </a:ext>
                </a:extLst>
              </p:cNvPr>
              <p:cNvSpPr txBox="1"/>
              <p:nvPr/>
            </p:nvSpPr>
            <p:spPr>
              <a:xfrm>
                <a:off x="7675849" y="3744752"/>
                <a:ext cx="4442050" cy="6178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9300"/>
                          </a:solidFill>
                          <a:latin typeface="Cambria Math" panose="02040503050406030204" pitchFamily="18" charset="0"/>
                        </a:rPr>
                        <m:t>𝑅𝐼𝐹</m:t>
                      </m:r>
                      <m:r>
                        <a:rPr lang="en-US" sz="1800" b="0" i="1" smtClean="0">
                          <a:solidFill>
                            <a:srgbClr val="FF9300"/>
                          </a:solidFill>
                          <a:latin typeface="Cambria Math" panose="02040503050406030204" pitchFamily="18" charset="0"/>
                        </a:rPr>
                        <m:t>(</m:t>
                      </m:r>
                      <m:r>
                        <a:rPr lang="en-US" sz="1800" b="0" i="1" smtClean="0">
                          <a:solidFill>
                            <a:srgbClr val="FF9300"/>
                          </a:solidFill>
                          <a:latin typeface="Cambria Math" panose="02040503050406030204" pitchFamily="18" charset="0"/>
                        </a:rPr>
                        <m:t>𝑆𝐵</m:t>
                      </m:r>
                      <m:sSub>
                        <m:sSubPr>
                          <m:ctrlPr>
                            <a:rPr lang="en-US" sz="1800" b="0" i="1" smtClean="0">
                              <a:solidFill>
                                <a:srgbClr val="FF9300"/>
                              </a:solidFill>
                              <a:latin typeface="Cambria Math" panose="02040503050406030204" pitchFamily="18" charset="0"/>
                            </a:rPr>
                          </m:ctrlPr>
                        </m:sSubPr>
                        <m:e>
                          <m:r>
                            <a:rPr lang="en-US" sz="1800" b="0" i="1" smtClean="0">
                              <a:solidFill>
                                <a:srgbClr val="FF9300"/>
                              </a:solidFill>
                              <a:latin typeface="Cambria Math" panose="02040503050406030204" pitchFamily="18" charset="0"/>
                            </a:rPr>
                            <m:t>𝑃</m:t>
                          </m:r>
                        </m:e>
                        <m:sub>
                          <m:r>
                            <a:rPr lang="en-US" sz="1800" b="0" i="1" smtClean="0">
                              <a:solidFill>
                                <a:srgbClr val="FF9300"/>
                              </a:solidFill>
                              <a:latin typeface="Cambria Math" panose="02040503050406030204" pitchFamily="18" charset="0"/>
                            </a:rPr>
                            <m:t>𝑖</m:t>
                          </m:r>
                        </m:sub>
                      </m:sSub>
                      <m:r>
                        <a:rPr lang="en-US" sz="1800" b="0" i="1" smtClean="0">
                          <a:solidFill>
                            <a:srgbClr val="FF9300"/>
                          </a:solidFill>
                          <a:latin typeface="Cambria Math" panose="02040503050406030204" pitchFamily="18" charset="0"/>
                        </a:rPr>
                        <m:t>, </m:t>
                      </m:r>
                      <m:sSub>
                        <m:sSubPr>
                          <m:ctrlPr>
                            <a:rPr lang="en-US" sz="1800" b="0" i="1" smtClean="0">
                              <a:solidFill>
                                <a:srgbClr val="FF9300"/>
                              </a:solidFill>
                              <a:latin typeface="Cambria Math" panose="02040503050406030204" pitchFamily="18" charset="0"/>
                            </a:rPr>
                          </m:ctrlPr>
                        </m:sSubPr>
                        <m:e>
                          <m:r>
                            <a:rPr lang="en-US" sz="1800" b="0" i="1" smtClean="0">
                              <a:solidFill>
                                <a:srgbClr val="FF9300"/>
                              </a:solidFill>
                              <a:latin typeface="Cambria Math" panose="02040503050406030204" pitchFamily="18" charset="0"/>
                            </a:rPr>
                            <m:t>𝑞</m:t>
                          </m:r>
                        </m:e>
                        <m:sub>
                          <m:r>
                            <a:rPr lang="en-US" sz="1800" b="0" i="1" smtClean="0">
                              <a:solidFill>
                                <a:srgbClr val="FF9300"/>
                              </a:solidFill>
                              <a:latin typeface="Cambria Math" panose="02040503050406030204" pitchFamily="18" charset="0"/>
                            </a:rPr>
                            <m:t>0.75</m:t>
                          </m:r>
                        </m:sub>
                      </m:sSub>
                      <m:r>
                        <a:rPr lang="en-US" sz="1800" b="0" i="1" smtClean="0">
                          <a:solidFill>
                            <a:srgbClr val="FF9300"/>
                          </a:solidFill>
                          <a:latin typeface="Cambria Math" panose="02040503050406030204" pitchFamily="18" charset="0"/>
                        </a:rPr>
                        <m:t>)= </m:t>
                      </m:r>
                      <m:d>
                        <m:dPr>
                          <m:begChr m:val="{"/>
                          <m:endChr m:val=""/>
                          <m:ctrlPr>
                            <a:rPr lang="en-US" sz="1800" b="0" i="1" smtClean="0">
                              <a:solidFill>
                                <a:srgbClr val="FF9300"/>
                              </a:solidFill>
                              <a:latin typeface="Cambria Math" panose="02040503050406030204" pitchFamily="18" charset="0"/>
                            </a:rPr>
                          </m:ctrlPr>
                        </m:dPr>
                        <m:e>
                          <m:eqArr>
                            <m:eqArrPr>
                              <m:ctrlPr>
                                <a:rPr lang="en-US" sz="1800" b="0" i="1" smtClean="0">
                                  <a:solidFill>
                                    <a:srgbClr val="FF9300"/>
                                  </a:solidFill>
                                  <a:latin typeface="Cambria Math" panose="02040503050406030204" pitchFamily="18" charset="0"/>
                                </a:rPr>
                              </m:ctrlPr>
                            </m:eqArrPr>
                            <m:e>
                              <m:r>
                                <a:rPr lang="en-US" sz="1800" b="0" i="1" smtClean="0">
                                  <a:solidFill>
                                    <a:srgbClr val="FF9300"/>
                                  </a:solidFill>
                                  <a:latin typeface="Cambria Math" panose="02040503050406030204" pitchFamily="18" charset="0"/>
                                </a:rPr>
                                <m:t>121.65; </m:t>
                              </m:r>
                              <m:r>
                                <a:rPr lang="en-US" sz="1800" b="0" i="1" smtClean="0">
                                  <a:solidFill>
                                    <a:srgbClr val="FF9300"/>
                                  </a:solidFill>
                                  <a:latin typeface="Cambria Math" panose="02040503050406030204" pitchFamily="18" charset="0"/>
                                </a:rPr>
                                <m:t>𝐼</m:t>
                              </m:r>
                              <m:d>
                                <m:dPr>
                                  <m:ctrlPr>
                                    <a:rPr lang="en-US" sz="1800" b="0" i="1" smtClean="0">
                                      <a:solidFill>
                                        <a:srgbClr val="FF9300"/>
                                      </a:solidFill>
                                      <a:latin typeface="Cambria Math" panose="02040503050406030204" pitchFamily="18" charset="0"/>
                                    </a:rPr>
                                  </m:ctrlPr>
                                </m:dPr>
                                <m:e>
                                  <m:r>
                                    <a:rPr lang="en-US" sz="1800" b="0" i="1" smtClean="0">
                                      <a:solidFill>
                                        <a:srgbClr val="FF9300"/>
                                      </a:solidFill>
                                      <a:latin typeface="Cambria Math" panose="02040503050406030204" pitchFamily="18" charset="0"/>
                                    </a:rPr>
                                    <m:t>𝑆𝐵𝑃</m:t>
                                  </m:r>
                                  <m:r>
                                    <a:rPr lang="en-US" sz="1800" b="0" i="1" smtClean="0">
                                      <a:solidFill>
                                        <a:srgbClr val="FF9300"/>
                                      </a:solidFill>
                                      <a:latin typeface="Cambria Math" panose="02040503050406030204" pitchFamily="18" charset="0"/>
                                    </a:rPr>
                                    <m:t>≤138.5</m:t>
                                  </m:r>
                                </m:e>
                              </m:d>
                            </m:e>
                            <m:e>
                              <m:r>
                                <a:rPr lang="en-US" sz="1800" b="0" i="1" smtClean="0">
                                  <a:solidFill>
                                    <a:srgbClr val="FF9300"/>
                                  </a:solidFill>
                                  <a:latin typeface="Cambria Math" panose="02040503050406030204" pitchFamily="18" charset="0"/>
                                </a:rPr>
                                <m:t>189.05; </m:t>
                              </m:r>
                              <m:r>
                                <a:rPr lang="en-US" sz="1800" i="1" smtClean="0">
                                  <a:solidFill>
                                    <a:srgbClr val="FF9300"/>
                                  </a:solidFill>
                                  <a:latin typeface="Cambria Math" panose="02040503050406030204" pitchFamily="18" charset="0"/>
                                </a:rPr>
                                <m:t>𝐼</m:t>
                              </m:r>
                              <m:d>
                                <m:dPr>
                                  <m:ctrlPr>
                                    <a:rPr lang="en-US" sz="1800" i="1">
                                      <a:solidFill>
                                        <a:srgbClr val="FF9300"/>
                                      </a:solidFill>
                                      <a:latin typeface="Cambria Math" panose="02040503050406030204" pitchFamily="18" charset="0"/>
                                    </a:rPr>
                                  </m:ctrlPr>
                                </m:dPr>
                                <m:e>
                                  <m:r>
                                    <a:rPr lang="en-US" sz="1800" i="1">
                                      <a:solidFill>
                                        <a:srgbClr val="FF9300"/>
                                      </a:solidFill>
                                      <a:latin typeface="Cambria Math" panose="02040503050406030204" pitchFamily="18" charset="0"/>
                                    </a:rPr>
                                    <m:t>𝑆𝐵𝑃</m:t>
                                  </m:r>
                                  <m:r>
                                    <a:rPr lang="en-US" sz="1800" b="0" i="1" smtClean="0">
                                      <a:solidFill>
                                        <a:srgbClr val="FF9300"/>
                                      </a:solidFill>
                                      <a:latin typeface="Cambria Math" panose="02040503050406030204" pitchFamily="18" charset="0"/>
                                    </a:rPr>
                                    <m:t>&gt;</m:t>
                                  </m:r>
                                  <m:r>
                                    <a:rPr lang="en-US" sz="1800" i="1">
                                      <a:solidFill>
                                        <a:srgbClr val="FF9300"/>
                                      </a:solidFill>
                                      <a:latin typeface="Cambria Math" panose="02040503050406030204" pitchFamily="18" charset="0"/>
                                    </a:rPr>
                                    <m:t>1</m:t>
                                  </m:r>
                                  <m:r>
                                    <a:rPr lang="en-US" sz="1800" b="0" i="1" smtClean="0">
                                      <a:solidFill>
                                        <a:srgbClr val="FF9300"/>
                                      </a:solidFill>
                                      <a:latin typeface="Cambria Math" panose="02040503050406030204" pitchFamily="18" charset="0"/>
                                    </a:rPr>
                                    <m:t>38.5</m:t>
                                  </m:r>
                                </m:e>
                              </m:d>
                            </m:e>
                          </m:eqArr>
                        </m:e>
                      </m:d>
                    </m:oMath>
                  </m:oMathPara>
                </a14:m>
                <a:endParaRPr lang="en-US" sz="1800" dirty="0">
                  <a:solidFill>
                    <a:srgbClr val="FF9300"/>
                  </a:solidFill>
                </a:endParaRPr>
              </a:p>
            </p:txBody>
          </p:sp>
        </mc:Choice>
        <mc:Fallback xmlns="">
          <p:sp>
            <p:nvSpPr>
              <p:cNvPr id="4" name="TextBox 3">
                <a:extLst>
                  <a:ext uri="{FF2B5EF4-FFF2-40B4-BE49-F238E27FC236}">
                    <a16:creationId xmlns:a16="http://schemas.microsoft.com/office/drawing/2014/main" id="{6A5409BB-881D-EF10-FAFC-0DB4C5751CF6}"/>
                  </a:ext>
                </a:extLst>
              </p:cNvPr>
              <p:cNvSpPr txBox="1">
                <a:spLocks noRot="1" noChangeAspect="1" noMove="1" noResize="1" noEditPoints="1" noAdjustHandles="1" noChangeArrowheads="1" noChangeShapeType="1" noTextEdit="1"/>
              </p:cNvSpPr>
              <p:nvPr/>
            </p:nvSpPr>
            <p:spPr>
              <a:xfrm>
                <a:off x="7675849" y="3744752"/>
                <a:ext cx="4442050" cy="617861"/>
              </a:xfrm>
              <a:prstGeom prst="rect">
                <a:avLst/>
              </a:prstGeom>
              <a:blipFill>
                <a:blip r:embed="rId6"/>
                <a:stretch>
                  <a:fillRect l="-1709" t="-224000" b="-322000"/>
                </a:stretch>
              </a:blipFill>
            </p:spPr>
            <p:txBody>
              <a:bodyPr/>
              <a:lstStyle/>
              <a:p>
                <a:r>
                  <a:rPr lang="en-US">
                    <a:noFill/>
                  </a:rPr>
                  <a:t> </a:t>
                </a:r>
              </a:p>
            </p:txBody>
          </p:sp>
        </mc:Fallback>
      </mc:AlternateContent>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114</a:t>
            </a:fld>
            <a:endParaRPr/>
          </a:p>
        </p:txBody>
      </p:sp>
      <p:graphicFrame>
        <p:nvGraphicFramePr>
          <p:cNvPr id="2" name="Diagram 1">
            <a:extLst>
              <a:ext uri="{FF2B5EF4-FFF2-40B4-BE49-F238E27FC236}">
                <a16:creationId xmlns:a16="http://schemas.microsoft.com/office/drawing/2014/main" id="{F203CF26-A08F-0202-F90F-5C898D0D7742}"/>
              </a:ext>
            </a:extLst>
          </p:cNvPr>
          <p:cNvGraphicFramePr/>
          <p:nvPr/>
        </p:nvGraphicFramePr>
        <p:xfrm>
          <a:off x="1293555" y="436407"/>
          <a:ext cx="9604889" cy="5985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Step 2: Three ways to regress RIF on exposure and covariates</a:t>
            </a:r>
            <a:endParaRPr/>
          </a:p>
        </p:txBody>
      </p:sp>
      <p:sp>
        <p:nvSpPr>
          <p:cNvPr id="841" name="Google Shape;841;p1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115</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57E2EC4-5DDA-36AB-1EE6-320CD6BAE973}"/>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buFont typeface="Arial"/>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𝑅𝐼𝐹</m:t>
                      </m:r>
                      <m:d>
                        <m:dPr>
                          <m:ctrlPr>
                            <a:rPr lang="en-US" i="1" smtClean="0">
                              <a:latin typeface="Cambria Math" panose="02040503050406030204" pitchFamily="18" charset="0"/>
                            </a:rPr>
                          </m:ctrlPr>
                        </m:dPr>
                        <m:e>
                          <m:r>
                            <a:rPr lang="en-US" i="1" smtClean="0">
                              <a:latin typeface="Cambria Math" panose="02040503050406030204" pitchFamily="18" charset="0"/>
                            </a:rPr>
                            <m:t>𝑦</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𝜏</m:t>
                          </m:r>
                          <m:r>
                            <a:rPr lang="en-US" i="1">
                              <a:latin typeface="Cambria Math" panose="02040503050406030204" pitchFamily="18" charset="0"/>
                            </a:rPr>
                            <m:t>−</m:t>
                          </m:r>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r>
                            <a:rPr lang="en-US" i="1">
                              <a:latin typeface="Cambria Math" panose="02040503050406030204" pitchFamily="18" charset="0"/>
                            </a:rPr>
                            <m:t>)</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𝑦</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den>
                      </m:f>
                      <m:r>
                        <a:rPr lang="en-US" b="1" i="1" smtClean="0">
                          <a:latin typeface="Cambria Math" panose="02040503050406030204" pitchFamily="18" charset="0"/>
                        </a:rPr>
                        <m:t>𝑰</m:t>
                      </m:r>
                      <m:d>
                        <m:dPr>
                          <m:ctrlPr>
                            <a:rPr lang="en-US" i="1" smtClean="0">
                              <a:latin typeface="Cambria Math" panose="02040503050406030204" pitchFamily="18" charset="0"/>
                            </a:rPr>
                          </m:ctrlPr>
                        </m:dPr>
                        <m:e>
                          <m:r>
                            <a:rPr lang="en-US" i="1" smtClean="0">
                              <a:latin typeface="Cambria Math" panose="02040503050406030204" pitchFamily="18" charset="0"/>
                            </a:rPr>
                            <m:t>𝑦</m:t>
                          </m:r>
                          <m:r>
                            <a:rPr lang="en-US" i="1" smtClean="0">
                              <a:latin typeface="Cambria Math" panose="02040503050406030204" pitchFamily="18" charset="0"/>
                            </a:rPr>
                            <m:t>&gt;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r>
                            <a:rPr lang="en-US" i="1" smtClean="0">
                              <a:latin typeface="Cambria Math" panose="02040503050406030204" pitchFamily="18" charset="0"/>
                            </a:rPr>
                            <m:t>𝜏</m:t>
                          </m:r>
                        </m:num>
                        <m:den>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𝑦</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den>
                      </m:f>
                    </m:oMath>
                  </m:oMathPara>
                </a14:m>
                <a:endParaRPr lang="en-US" dirty="0"/>
              </a:p>
              <a:p>
                <a:pPr marL="0" indent="0">
                  <a:buFont typeface="Arial"/>
                  <a:buNone/>
                </a:pPr>
                <a:endParaRPr lang="en-US" dirty="0"/>
              </a:p>
              <a:p>
                <a:pPr>
                  <a:buSzPct val="100000"/>
                </a:pPr>
                <a:r>
                  <a:rPr lang="en-US" dirty="0"/>
                  <a:t>Three ways of regressing RIF on exposure and covariates:</a:t>
                </a:r>
              </a:p>
              <a:p>
                <a:pPr lvl="1" indent="-457200">
                  <a:buSzPct val="100000"/>
                  <a:buFont typeface="+mj-lt"/>
                  <a:buAutoNum type="arabicPeriod"/>
                </a:pPr>
                <a:r>
                  <a:rPr lang="en-US" dirty="0"/>
                  <a:t>Linear regression using OLS with RIF as the outcome (RIF-OLS)</a:t>
                </a:r>
              </a:p>
              <a:p>
                <a:pPr lvl="1" indent="-457200">
                  <a:buSzPct val="100000"/>
                  <a:buFont typeface="+mj-lt"/>
                  <a:buAutoNum type="arabicPeriod"/>
                </a:pPr>
                <a:r>
                  <a:rPr lang="en-US" dirty="0"/>
                  <a:t>Logistic regression using </a:t>
                </a:r>
                <a14:m>
                  <m:oMath xmlns:m="http://schemas.openxmlformats.org/officeDocument/2006/math">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smtClean="0">
                            <a:solidFill>
                              <a:schemeClr val="tx1"/>
                            </a:solidFill>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oMath>
                </a14:m>
                <a:r>
                  <a:rPr lang="en-US" dirty="0"/>
                  <a:t> as the outcome (RIF-Logit)</a:t>
                </a:r>
              </a:p>
              <a:p>
                <a:pPr lvl="1" indent="-457200">
                  <a:buSzPct val="100000"/>
                  <a:buFont typeface="+mj-lt"/>
                  <a:buAutoNum type="arabicPeriod"/>
                </a:pPr>
                <a:r>
                  <a:rPr lang="en-US" dirty="0"/>
                  <a:t>Polynomial regression to model </a:t>
                </a:r>
                <a14:m>
                  <m:oMath xmlns:m="http://schemas.openxmlformats.org/officeDocument/2006/math">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smtClean="0">
                            <a:solidFill>
                              <a:schemeClr val="tx1"/>
                            </a:solidFill>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oMath>
                </a14:m>
                <a:r>
                  <a:rPr lang="en-US" dirty="0"/>
                  <a:t> (RIF-NP)</a:t>
                </a:r>
              </a:p>
              <a:p>
                <a:pPr indent="-457200">
                  <a:buSzPct val="100000"/>
                  <a:buFont typeface="+mj-lt"/>
                  <a:buAutoNum type="arabicPeriod"/>
                </a:pPr>
                <a:endParaRPr lang="en-US" dirty="0"/>
              </a:p>
              <a:p>
                <a:pPr>
                  <a:buSzPct val="100000"/>
                </a:pPr>
                <a:r>
                  <a:rPr lang="en-US" dirty="0"/>
                  <a:t>We will focus on RIF-OLS as it is easiest and most practical</a:t>
                </a:r>
              </a:p>
            </p:txBody>
          </p:sp>
        </mc:Choice>
        <mc:Fallback xmlns="">
          <p:sp>
            <p:nvSpPr>
              <p:cNvPr id="4" name="Content Placeholder 2">
                <a:extLst>
                  <a:ext uri="{FF2B5EF4-FFF2-40B4-BE49-F238E27FC236}">
                    <a16:creationId xmlns:a16="http://schemas.microsoft.com/office/drawing/2014/main" id="{A57E2EC4-5DDA-36AB-1EE6-320CD6BAE973}"/>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Step 2: Fitting the RIF-OLS regression for SBP at the 25</a:t>
            </a:r>
            <a:r>
              <a:rPr lang="en-US" b="1" baseline="30000" dirty="0">
                <a:solidFill>
                  <a:srgbClr val="468C8A"/>
                </a:solidFill>
              </a:rPr>
              <a:t>th</a:t>
            </a:r>
            <a:r>
              <a:rPr lang="en-US" b="1" dirty="0">
                <a:solidFill>
                  <a:srgbClr val="468C8A"/>
                </a:solidFill>
              </a:rPr>
              <a:t> quantile</a:t>
            </a:r>
            <a:endParaRPr dirty="0"/>
          </a:p>
        </p:txBody>
      </p:sp>
      <p:sp>
        <p:nvSpPr>
          <p:cNvPr id="848" name="Google Shape;848;p1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116</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F34127-70F1-40B2-F013-6A7AB504C689}"/>
                  </a:ext>
                </a:extLst>
              </p:cNvPr>
              <p:cNvSpPr txBox="1"/>
              <p:nvPr/>
            </p:nvSpPr>
            <p:spPr>
              <a:xfrm>
                <a:off x="733121" y="2174678"/>
                <a:ext cx="100713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𝑅𝐼𝐹</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𝑆𝐵</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𝑃</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𝑞</m:t>
                                  </m:r>
                                </m:e>
                                <m:sub>
                                  <m:r>
                                    <a:rPr lang="en-US" sz="3600" b="0" i="1" smtClean="0">
                                      <a:solidFill>
                                        <a:schemeClr val="tx1"/>
                                      </a:solidFill>
                                      <a:latin typeface="Cambria Math" panose="02040503050406030204" pitchFamily="18" charset="0"/>
                                    </a:rPr>
                                    <m:t>0.25</m:t>
                                  </m:r>
                                </m:sub>
                              </m:sSub>
                            </m:e>
                          </m:d>
                        </m:e>
                        <m:e>
                          <m:r>
                            <a:rPr lang="en-US" sz="3600" b="0" i="1" smtClean="0">
                              <a:solidFill>
                                <a:schemeClr val="tx1"/>
                              </a:solidFill>
                              <a:latin typeface="Cambria Math" panose="02040503050406030204" pitchFamily="18" charset="0"/>
                            </a:rPr>
                            <m:t>𝑋</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𝛼</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0.25</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𝜆</m:t>
                          </m:r>
                        </m:e>
                        <m:sub>
                          <m:r>
                            <a:rPr lang="en-US" sz="3600" b="0" i="1" smtClean="0">
                              <a:solidFill>
                                <a:schemeClr val="tx1"/>
                              </a:solidFill>
                              <a:latin typeface="Cambria Math" panose="02040503050406030204" pitchFamily="18" charset="0"/>
                            </a:rPr>
                            <m:t>0.25</m:t>
                          </m:r>
                        </m:sub>
                        <m:sup>
                          <m:r>
                            <a:rPr lang="en-US" sz="3600" b="0" i="1" smtClean="0">
                              <a:solidFill>
                                <a:schemeClr val="tx1"/>
                              </a:solidFill>
                              <a:latin typeface="Cambria Math" panose="02040503050406030204" pitchFamily="18" charset="0"/>
                            </a:rPr>
                            <m:t>′</m:t>
                          </m:r>
                        </m:sup>
                      </m:sSubSup>
                      <m:r>
                        <a:rPr lang="en-US" sz="3600" b="0" i="1" smtClean="0">
                          <a:solidFill>
                            <a:schemeClr val="tx1"/>
                          </a:solidFill>
                          <a:latin typeface="Cambria Math" panose="02040503050406030204" pitchFamily="18" charset="0"/>
                        </a:rPr>
                        <m:t>𝐶</m:t>
                      </m:r>
                    </m:oMath>
                  </m:oMathPara>
                </a14:m>
                <a:endParaRPr lang="en-US" sz="3600" dirty="0">
                  <a:solidFill>
                    <a:schemeClr val="tx1"/>
                  </a:solidFill>
                </a:endParaRPr>
              </a:p>
            </p:txBody>
          </p:sp>
        </mc:Choice>
        <mc:Fallback xmlns="">
          <p:sp>
            <p:nvSpPr>
              <p:cNvPr id="2" name="TextBox 1">
                <a:extLst>
                  <a:ext uri="{FF2B5EF4-FFF2-40B4-BE49-F238E27FC236}">
                    <a16:creationId xmlns:a16="http://schemas.microsoft.com/office/drawing/2014/main" id="{35F34127-70F1-40B2-F013-6A7AB504C689}"/>
                  </a:ext>
                </a:extLst>
              </p:cNvPr>
              <p:cNvSpPr txBox="1">
                <a:spLocks noRot="1" noChangeAspect="1" noMove="1" noResize="1" noEditPoints="1" noAdjustHandles="1" noChangeArrowheads="1" noChangeShapeType="1" noTextEdit="1"/>
              </p:cNvSpPr>
              <p:nvPr/>
            </p:nvSpPr>
            <p:spPr>
              <a:xfrm>
                <a:off x="733121" y="2174678"/>
                <a:ext cx="10071347"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17FC02-2AC3-C713-CC99-F32A6F36BCC4}"/>
                  </a:ext>
                </a:extLst>
              </p:cNvPr>
              <p:cNvSpPr txBox="1"/>
              <p:nvPr/>
            </p:nvSpPr>
            <p:spPr>
              <a:xfrm>
                <a:off x="206608" y="3241422"/>
                <a:ext cx="11778780" cy="625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𝑅𝐼𝐹</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𝑆𝐵</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𝑃</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𝑞</m:t>
                                      </m:r>
                                    </m:e>
                                    <m:sub>
                                      <m:r>
                                        <a:rPr lang="en-US" sz="3600" b="0" i="1" smtClean="0">
                                          <a:solidFill>
                                            <a:schemeClr val="tx1"/>
                                          </a:solidFill>
                                          <a:latin typeface="Cambria Math" panose="02040503050406030204" pitchFamily="18" charset="0"/>
                                        </a:rPr>
                                        <m:t>0.25</m:t>
                                      </m:r>
                                    </m:sub>
                                  </m:sSub>
                                </m:e>
                              </m:d>
                            </m:e>
                            <m:e>
                              <m:r>
                                <a:rPr lang="en-US" sz="3600" b="0" i="1" smtClean="0">
                                  <a:solidFill>
                                    <a:schemeClr val="tx1"/>
                                  </a:solidFill>
                                  <a:latin typeface="Cambria Math" panose="02040503050406030204" pitchFamily="18" charset="0"/>
                                </a:rPr>
                                <m:t>𝑋</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𝐶</m:t>
                              </m:r>
                            </m:e>
                          </m:d>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𝛼</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0.25</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𝜆</m:t>
                              </m:r>
                            </m:e>
                            <m:sub>
                              <m:r>
                                <a:rPr lang="en-US" sz="3600" b="0" i="1" smtClean="0">
                                  <a:solidFill>
                                    <a:schemeClr val="tx1"/>
                                  </a:solidFill>
                                  <a:latin typeface="Cambria Math" panose="02040503050406030204" pitchFamily="18" charset="0"/>
                                </a:rPr>
                                <m:t>0.25</m:t>
                              </m:r>
                            </m:sub>
                            <m:sup>
                              <m:r>
                                <a:rPr lang="en-US" sz="3600" b="0" i="1" smtClean="0">
                                  <a:solidFill>
                                    <a:schemeClr val="tx1"/>
                                  </a:solidFill>
                                  <a:latin typeface="Cambria Math" panose="02040503050406030204" pitchFamily="18" charset="0"/>
                                </a:rPr>
                                <m:t>′</m:t>
                              </m:r>
                            </m:sup>
                          </m:sSubSup>
                          <m:r>
                            <a:rPr lang="en-US" sz="3600" b="0" i="1" smtClean="0">
                              <a:solidFill>
                                <a:schemeClr val="tx1"/>
                              </a:solidFill>
                              <a:latin typeface="Cambria Math" panose="02040503050406030204" pitchFamily="18" charset="0"/>
                            </a:rPr>
                            <m:t>𝐶</m:t>
                          </m:r>
                        </m:e>
                      </m:d>
                    </m:oMath>
                  </m:oMathPara>
                </a14:m>
                <a:endParaRPr lang="en-US" sz="3600" dirty="0">
                  <a:solidFill>
                    <a:schemeClr val="tx1"/>
                  </a:solidFill>
                </a:endParaRPr>
              </a:p>
            </p:txBody>
          </p:sp>
        </mc:Choice>
        <mc:Fallback xmlns="">
          <p:sp>
            <p:nvSpPr>
              <p:cNvPr id="3" name="TextBox 2">
                <a:extLst>
                  <a:ext uri="{FF2B5EF4-FFF2-40B4-BE49-F238E27FC236}">
                    <a16:creationId xmlns:a16="http://schemas.microsoft.com/office/drawing/2014/main" id="{1317FC02-2AC3-C713-CC99-F32A6F36BCC4}"/>
                  </a:ext>
                </a:extLst>
              </p:cNvPr>
              <p:cNvSpPr txBox="1">
                <a:spLocks noRot="1" noChangeAspect="1" noMove="1" noResize="1" noEditPoints="1" noAdjustHandles="1" noChangeArrowheads="1" noChangeShapeType="1" noTextEdit="1"/>
              </p:cNvSpPr>
              <p:nvPr/>
            </p:nvSpPr>
            <p:spPr>
              <a:xfrm>
                <a:off x="206608" y="3241422"/>
                <a:ext cx="11778780" cy="6253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EA75C8-F1B4-F5AB-7602-374B109150CF}"/>
                  </a:ext>
                </a:extLst>
              </p:cNvPr>
              <p:cNvSpPr txBox="1"/>
              <p:nvPr/>
            </p:nvSpPr>
            <p:spPr>
              <a:xfrm>
                <a:off x="658932" y="4355167"/>
                <a:ext cx="1032949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𝑅𝐼𝐹</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𝑆𝐵</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𝑃</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𝑞</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𝛼</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𝜆</m:t>
                          </m:r>
                        </m:e>
                        <m:sub>
                          <m:r>
                            <a:rPr lang="en-US" sz="3600" b="0" i="1" smtClean="0">
                              <a:solidFill>
                                <a:schemeClr val="tx1"/>
                              </a:solidFill>
                              <a:latin typeface="Cambria Math" panose="02040503050406030204" pitchFamily="18" charset="0"/>
                            </a:rPr>
                            <m:t>0.25</m:t>
                          </m:r>
                        </m:sub>
                        <m:sup>
                          <m:r>
                            <a:rPr lang="en-US" sz="3600" b="0" i="1" smtClean="0">
                              <a:solidFill>
                                <a:schemeClr val="tx1"/>
                              </a:solidFill>
                              <a:latin typeface="Cambria Math" panose="02040503050406030204" pitchFamily="18" charset="0"/>
                            </a:rPr>
                            <m:t>′</m:t>
                          </m:r>
                        </m:sup>
                      </m:sSubSup>
                      <m:r>
                        <a:rPr lang="en-US" sz="3600" b="0" i="1" smtClean="0">
                          <a:solidFill>
                            <a:schemeClr val="tx1"/>
                          </a:solidFill>
                          <a:latin typeface="Cambria Math" panose="02040503050406030204" pitchFamily="18" charset="0"/>
                        </a:rPr>
                        <m:t>𝐸</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𝐶</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p:txBody>
          </p:sp>
        </mc:Choice>
        <mc:Fallback xmlns="">
          <p:sp>
            <p:nvSpPr>
              <p:cNvPr id="4" name="TextBox 3">
                <a:extLst>
                  <a:ext uri="{FF2B5EF4-FFF2-40B4-BE49-F238E27FC236}">
                    <a16:creationId xmlns:a16="http://schemas.microsoft.com/office/drawing/2014/main" id="{47EA75C8-F1B4-F5AB-7602-374B109150CF}"/>
                  </a:ext>
                </a:extLst>
              </p:cNvPr>
              <p:cNvSpPr txBox="1">
                <a:spLocks noRot="1" noChangeAspect="1" noMove="1" noResize="1" noEditPoints="1" noAdjustHandles="1" noChangeArrowheads="1" noChangeShapeType="1" noTextEdit="1"/>
              </p:cNvSpPr>
              <p:nvPr/>
            </p:nvSpPr>
            <p:spPr>
              <a:xfrm>
                <a:off x="658932" y="4355167"/>
                <a:ext cx="10329494" cy="553998"/>
              </a:xfrm>
              <a:prstGeom prst="rect">
                <a:avLst/>
              </a:prstGeom>
              <a:blipFill>
                <a:blip r:embed="rId5"/>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DD86D04-BADC-FE91-8BA3-5FEA1B22AFF5}"/>
              </a:ext>
            </a:extLst>
          </p:cNvPr>
          <p:cNvSpPr/>
          <p:nvPr/>
        </p:nvSpPr>
        <p:spPr>
          <a:xfrm>
            <a:off x="6543076" y="4377221"/>
            <a:ext cx="1054758" cy="625364"/>
          </a:xfrm>
          <a:prstGeom prst="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Brace 5">
            <a:extLst>
              <a:ext uri="{FF2B5EF4-FFF2-40B4-BE49-F238E27FC236}">
                <a16:creationId xmlns:a16="http://schemas.microsoft.com/office/drawing/2014/main" id="{30815BC7-6F5B-BFA5-7043-50F53F6A76C2}"/>
              </a:ext>
            </a:extLst>
          </p:cNvPr>
          <p:cNvSpPr/>
          <p:nvPr/>
        </p:nvSpPr>
        <p:spPr>
          <a:xfrm rot="16200000" flipV="1">
            <a:off x="2456365" y="3234032"/>
            <a:ext cx="340971" cy="3935838"/>
          </a:xfrm>
          <a:prstGeom prst="leftBrace">
            <a:avLst/>
          </a:prstGeom>
          <a:ln w="28575">
            <a:solidFill>
              <a:srgbClr val="468C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AE844E-E271-4A3B-4CCF-DAC60D86D40A}"/>
                  </a:ext>
                </a:extLst>
              </p:cNvPr>
              <p:cNvSpPr txBox="1"/>
              <p:nvPr/>
            </p:nvSpPr>
            <p:spPr>
              <a:xfrm>
                <a:off x="836502" y="5406156"/>
                <a:ext cx="37582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𝐸</m:t>
                      </m:r>
                      <m:d>
                        <m:dPr>
                          <m:begChr m:val="["/>
                          <m:endChr m:val="]"/>
                          <m:ctrlPr>
                            <a:rPr lang="en-US" i="1">
                              <a:solidFill>
                                <a:schemeClr val="bg1">
                                  <a:lumMod val="50000"/>
                                </a:schemeClr>
                              </a:solidFill>
                              <a:latin typeface="Cambria Math" panose="02040503050406030204" pitchFamily="18" charset="0"/>
                            </a:rPr>
                          </m:ctrlPr>
                        </m:dPr>
                        <m:e>
                          <m:r>
                            <a:rPr lang="en-US" b="0" i="1">
                              <a:solidFill>
                                <a:schemeClr val="bg1">
                                  <a:lumMod val="50000"/>
                                </a:schemeClr>
                              </a:solidFill>
                              <a:latin typeface="Cambria Math" panose="02040503050406030204" pitchFamily="18" charset="0"/>
                            </a:rPr>
                            <m:t>𝑅𝐼𝐹</m:t>
                          </m:r>
                          <m:r>
                            <a:rPr lang="en-US" b="0" i="1">
                              <a:solidFill>
                                <a:schemeClr val="bg1">
                                  <a:lumMod val="50000"/>
                                </a:schemeClr>
                              </a:solidFill>
                              <a:latin typeface="Cambria Math" panose="02040503050406030204" pitchFamily="18" charset="0"/>
                            </a:rPr>
                            <m:t>(</m:t>
                          </m:r>
                          <m:r>
                            <a:rPr lang="en-US" b="0" i="1">
                              <a:solidFill>
                                <a:schemeClr val="bg1">
                                  <a:lumMod val="50000"/>
                                </a:schemeClr>
                              </a:solidFill>
                              <a:latin typeface="Cambria Math" panose="02040503050406030204" pitchFamily="18" charset="0"/>
                            </a:rPr>
                            <m:t>𝑆𝐵</m:t>
                          </m:r>
                          <m:sSub>
                            <m:sSubPr>
                              <m:ctrlPr>
                                <a:rPr lang="en-US" i="1">
                                  <a:solidFill>
                                    <a:schemeClr val="bg1">
                                      <a:lumMod val="50000"/>
                                    </a:schemeClr>
                                  </a:solidFill>
                                  <a:latin typeface="Cambria Math" panose="02040503050406030204" pitchFamily="18" charset="0"/>
                                </a:rPr>
                              </m:ctrlPr>
                            </m:sSubPr>
                            <m:e>
                              <m:r>
                                <a:rPr lang="en-US" b="0" i="1">
                                  <a:solidFill>
                                    <a:schemeClr val="bg1">
                                      <a:lumMod val="50000"/>
                                    </a:schemeClr>
                                  </a:solidFill>
                                  <a:latin typeface="Cambria Math" panose="02040503050406030204" pitchFamily="18" charset="0"/>
                                </a:rPr>
                                <m:t>𝑃</m:t>
                              </m:r>
                            </m:e>
                            <m:sub>
                              <m:r>
                                <a:rPr lang="en-US" b="0" i="1">
                                  <a:solidFill>
                                    <a:schemeClr val="bg1">
                                      <a:lumMod val="50000"/>
                                    </a:schemeClr>
                                  </a:solidFill>
                                  <a:latin typeface="Cambria Math" panose="02040503050406030204" pitchFamily="18" charset="0"/>
                                </a:rPr>
                                <m:t>𝑖</m:t>
                              </m:r>
                            </m:sub>
                          </m:sSub>
                          <m:r>
                            <a:rPr lang="en-US" b="0" i="1">
                              <a:solidFill>
                                <a:schemeClr val="bg1">
                                  <a:lumMod val="50000"/>
                                </a:schemeClr>
                              </a:solidFill>
                              <a:latin typeface="Cambria Math" panose="02040503050406030204" pitchFamily="18" charset="0"/>
                            </a:rPr>
                            <m:t>;</m:t>
                          </m:r>
                          <m:sSub>
                            <m:sSubPr>
                              <m:ctrlPr>
                                <a:rPr lang="en-US" i="1">
                                  <a:solidFill>
                                    <a:schemeClr val="bg1">
                                      <a:lumMod val="50000"/>
                                    </a:schemeClr>
                                  </a:solidFill>
                                  <a:latin typeface="Cambria Math" panose="02040503050406030204" pitchFamily="18" charset="0"/>
                                </a:rPr>
                              </m:ctrlPr>
                            </m:sSubPr>
                            <m:e>
                              <m:r>
                                <a:rPr lang="en-US" b="0" i="1">
                                  <a:solidFill>
                                    <a:schemeClr val="bg1">
                                      <a:lumMod val="50000"/>
                                    </a:schemeClr>
                                  </a:solidFill>
                                  <a:latin typeface="Cambria Math" panose="02040503050406030204" pitchFamily="18" charset="0"/>
                                </a:rPr>
                                <m:t>𝑞</m:t>
                              </m:r>
                            </m:e>
                            <m:sub>
                              <m:r>
                                <a:rPr lang="en-US" b="0" i="1">
                                  <a:solidFill>
                                    <a:schemeClr val="bg1">
                                      <a:lumMod val="50000"/>
                                    </a:schemeClr>
                                  </a:solidFill>
                                  <a:latin typeface="Cambria Math" panose="02040503050406030204" pitchFamily="18" charset="0"/>
                                </a:rPr>
                                <m:t>0.25</m:t>
                              </m:r>
                            </m:sub>
                          </m:sSub>
                          <m:r>
                            <a:rPr lang="en-US" b="0" i="1">
                              <a:solidFill>
                                <a:schemeClr val="bg1">
                                  <a:lumMod val="50000"/>
                                </a:schemeClr>
                              </a:solidFill>
                              <a:latin typeface="Cambria Math" panose="02040503050406030204" pitchFamily="18" charset="0"/>
                            </a:rPr>
                            <m:t>)</m:t>
                          </m:r>
                        </m:e>
                      </m:d>
                      <m:r>
                        <a:rPr lang="en-US" b="0" i="1">
                          <a:solidFill>
                            <a:schemeClr val="bg1">
                              <a:lumMod val="50000"/>
                            </a:schemeClr>
                          </a:solidFill>
                          <a:latin typeface="Cambria Math" panose="02040503050406030204" pitchFamily="18" charset="0"/>
                        </a:rPr>
                        <m:t>=</m:t>
                      </m:r>
                      <m:sSub>
                        <m:sSubPr>
                          <m:ctrlPr>
                            <a:rPr lang="en-US" i="1">
                              <a:solidFill>
                                <a:schemeClr val="bg1">
                                  <a:lumMod val="50000"/>
                                </a:schemeClr>
                              </a:solidFill>
                              <a:latin typeface="Cambria Math" panose="02040503050406030204" pitchFamily="18" charset="0"/>
                            </a:rPr>
                          </m:ctrlPr>
                        </m:sSubPr>
                        <m:e>
                          <m:r>
                            <a:rPr lang="en-US" b="0" i="1">
                              <a:solidFill>
                                <a:schemeClr val="bg1">
                                  <a:lumMod val="50000"/>
                                </a:schemeClr>
                              </a:solidFill>
                              <a:latin typeface="Cambria Math" panose="02040503050406030204" pitchFamily="18" charset="0"/>
                            </a:rPr>
                            <m:t>𝑞</m:t>
                          </m:r>
                        </m:e>
                        <m:sub>
                          <m:r>
                            <a:rPr lang="en-US" b="0" i="1">
                              <a:solidFill>
                                <a:schemeClr val="bg1">
                                  <a:lumMod val="50000"/>
                                </a:schemeClr>
                              </a:solidFill>
                              <a:latin typeface="Cambria Math" panose="02040503050406030204" pitchFamily="18" charset="0"/>
                            </a:rPr>
                            <m:t>0.25</m:t>
                          </m:r>
                        </m:sub>
                      </m:sSub>
                    </m:oMath>
                  </m:oMathPara>
                </a14:m>
                <a:endParaRPr lang="en-US" dirty="0">
                  <a:solidFill>
                    <a:schemeClr val="bg1">
                      <a:lumMod val="50000"/>
                    </a:schemeClr>
                  </a:solidFill>
                </a:endParaRPr>
              </a:p>
            </p:txBody>
          </p:sp>
        </mc:Choice>
        <mc:Fallback xmlns="">
          <p:sp>
            <p:nvSpPr>
              <p:cNvPr id="7" name="TextBox 6">
                <a:extLst>
                  <a:ext uri="{FF2B5EF4-FFF2-40B4-BE49-F238E27FC236}">
                    <a16:creationId xmlns:a16="http://schemas.microsoft.com/office/drawing/2014/main" id="{71AE844E-E271-4A3B-4CCF-DAC60D86D40A}"/>
                  </a:ext>
                </a:extLst>
              </p:cNvPr>
              <p:cNvSpPr txBox="1">
                <a:spLocks noRot="1" noChangeAspect="1" noMove="1" noResize="1" noEditPoints="1" noAdjustHandles="1" noChangeArrowheads="1" noChangeShapeType="1" noTextEdit="1"/>
              </p:cNvSpPr>
              <p:nvPr/>
            </p:nvSpPr>
            <p:spPr>
              <a:xfrm>
                <a:off x="836502" y="5406156"/>
                <a:ext cx="3758268" cy="369332"/>
              </a:xfrm>
              <a:prstGeom prst="rect">
                <a:avLst/>
              </a:prstGeom>
              <a:blipFill>
                <a:blip r:embed="rId6"/>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80"/>
          <p:cNvSpPr txBox="1">
            <a:spLocks noGrp="1"/>
          </p:cNvSpPr>
          <p:nvPr>
            <p:ph type="title"/>
          </p:nvPr>
        </p:nvSpPr>
        <p:spPr>
          <a:xfrm>
            <a:off x="838200" y="3171556"/>
            <a:ext cx="10515600" cy="285273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a:solidFill>
                  <a:srgbClr val="F2494C"/>
                </a:solidFill>
              </a:rPr>
              <a:t>Firpo’s method “tricks” a regression model into modeling quantiles of the unconditional outcome distribution by using the recentered influence function as the outcome</a:t>
            </a:r>
            <a:endParaRPr/>
          </a:p>
        </p:txBody>
      </p:sp>
      <p:sp>
        <p:nvSpPr>
          <p:cNvPr id="872" name="Google Shape;872;p1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117</a:t>
            </a:fld>
            <a:endParaRPr/>
          </a:p>
        </p:txBody>
      </p:sp>
      <p:sp>
        <p:nvSpPr>
          <p:cNvPr id="873" name="Google Shape;873;p180"/>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118</a:t>
            </a:fld>
            <a:endParaRPr/>
          </a:p>
        </p:txBody>
      </p:sp>
      <p:pic>
        <p:nvPicPr>
          <p:cNvPr id="879" name="Google Shape;879;p181" descr="A person with a mustache and a hand on his head&#10;&#10;Description automatically generated with low confidence"/>
          <p:cNvPicPr preferRelativeResize="0"/>
          <p:nvPr/>
        </p:nvPicPr>
        <p:blipFill rotWithShape="1">
          <a:blip r:embed="rId3">
            <a:alphaModFix/>
          </a:blip>
          <a:srcRect/>
          <a:stretch/>
        </p:blipFill>
        <p:spPr>
          <a:xfrm>
            <a:off x="2941320" y="835404"/>
            <a:ext cx="6309360" cy="518719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874DFD-E785-7A0C-6450-BB5203C93AB0}"/>
              </a:ext>
            </a:extLst>
          </p:cNvPr>
          <p:cNvSpPr>
            <a:spLocks noGrp="1"/>
          </p:cNvSpPr>
          <p:nvPr>
            <p:ph type="sldNum" idx="12"/>
          </p:nvPr>
        </p:nvSpPr>
        <p:spPr>
          <a:xfrm>
            <a:off x="8610600" y="6364663"/>
            <a:ext cx="2743200" cy="365125"/>
          </a:xfrm>
        </p:spPr>
        <p:txBody>
          <a:bodyPr/>
          <a:lstStyle/>
          <a:p>
            <a:pPr marL="0" lvl="0" indent="0" algn="r" rtl="0">
              <a:spcBef>
                <a:spcPts val="0"/>
              </a:spcBef>
              <a:spcAft>
                <a:spcPts val="0"/>
              </a:spcAft>
              <a:buNone/>
            </a:pPr>
            <a:fld id="{00000000-1234-1234-1234-123412341234}" type="slidenum">
              <a:rPr lang="en-US" smtClean="0"/>
              <a:t>119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F7EC8B-17C5-35CF-AD8D-43EC4F89DF26}"/>
                  </a:ext>
                </a:extLst>
              </p:cNvPr>
              <p:cNvSpPr txBox="1"/>
              <p:nvPr/>
            </p:nvSpPr>
            <p:spPr>
              <a:xfrm>
                <a:off x="346091" y="2049420"/>
                <a:ext cx="11499817"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𝑅𝐼𝐹</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𝑆𝐵</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𝑃</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𝑞</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𝛼</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𝜆</m:t>
                          </m:r>
                        </m:e>
                        <m:sub>
                          <m:r>
                            <a:rPr lang="en-US" sz="3600" b="0" i="1" smtClean="0">
                              <a:solidFill>
                                <a:schemeClr val="tx1"/>
                              </a:solidFill>
                              <a:latin typeface="Cambria Math" panose="02040503050406030204" pitchFamily="18" charset="0"/>
                            </a:rPr>
                            <m:t>0.25</m:t>
                          </m:r>
                        </m:sub>
                        <m:sup>
                          <m:r>
                            <a:rPr lang="en-US" sz="3600" b="0" i="1" smtClean="0">
                              <a:solidFill>
                                <a:schemeClr val="tx1"/>
                              </a:solidFill>
                              <a:latin typeface="Cambria Math" panose="02040503050406030204" pitchFamily="18" charset="0"/>
                            </a:rPr>
                            <m:t>′</m:t>
                          </m:r>
                        </m:sup>
                      </m:sSubSup>
                      <m:r>
                        <a:rPr lang="en-US" sz="3600" b="0" i="1" smtClean="0">
                          <a:solidFill>
                            <a:schemeClr val="tx1"/>
                          </a:solidFill>
                          <a:latin typeface="Cambria Math" panose="02040503050406030204" pitchFamily="18" charset="0"/>
                        </a:rPr>
                        <m:t>𝐸</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𝐶</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p:txBody>
          </p:sp>
        </mc:Choice>
        <mc:Fallback xmlns="">
          <p:sp>
            <p:nvSpPr>
              <p:cNvPr id="5" name="TextBox 4">
                <a:extLst>
                  <a:ext uri="{FF2B5EF4-FFF2-40B4-BE49-F238E27FC236}">
                    <a16:creationId xmlns:a16="http://schemas.microsoft.com/office/drawing/2014/main" id="{AAF7EC8B-17C5-35CF-AD8D-43EC4F89DF26}"/>
                  </a:ext>
                </a:extLst>
              </p:cNvPr>
              <p:cNvSpPr txBox="1">
                <a:spLocks noRot="1" noChangeAspect="1" noMove="1" noResize="1" noEditPoints="1" noAdjustHandles="1" noChangeArrowheads="1" noChangeShapeType="1" noTextEdit="1"/>
              </p:cNvSpPr>
              <p:nvPr/>
            </p:nvSpPr>
            <p:spPr>
              <a:xfrm>
                <a:off x="346091" y="2049420"/>
                <a:ext cx="11499817"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1E04CE-D719-C9D4-71C8-83D60A1F60D4}"/>
                  </a:ext>
                </a:extLst>
              </p:cNvPr>
              <p:cNvSpPr txBox="1"/>
              <p:nvPr/>
            </p:nvSpPr>
            <p:spPr>
              <a:xfrm>
                <a:off x="3682538" y="3853984"/>
                <a:ext cx="5611091" cy="646331"/>
              </a:xfrm>
              <a:prstGeom prst="rect">
                <a:avLst/>
              </a:prstGeom>
              <a:noFill/>
            </p:spPr>
            <p:txBody>
              <a:bodyPr wrap="square" rtlCol="0">
                <a:spAutoFit/>
              </a:bodyPr>
              <a:lstStyle/>
              <a:p>
                <a:r>
                  <a:rPr lang="en-US" sz="3600" dirty="0">
                    <a:solidFill>
                      <a:srgbClr val="F2494C"/>
                    </a:solidFill>
                  </a:rPr>
                  <a:t>How do we interpret </a:t>
                </a:r>
                <a14:m>
                  <m:oMath xmlns:m="http://schemas.openxmlformats.org/officeDocument/2006/math">
                    <m:sSub>
                      <m:sSubPr>
                        <m:ctrlPr>
                          <a:rPr lang="en-US" sz="3600" b="0" i="1" smtClean="0">
                            <a:solidFill>
                              <a:srgbClr val="F2494C"/>
                            </a:solidFill>
                            <a:latin typeface="Cambria Math" panose="02040503050406030204" pitchFamily="18" charset="0"/>
                          </a:rPr>
                        </m:ctrlPr>
                      </m:sSubPr>
                      <m:e>
                        <m:r>
                          <a:rPr lang="en-US" sz="3600" b="0" i="1" smtClean="0">
                            <a:solidFill>
                              <a:srgbClr val="F2494C"/>
                            </a:solidFill>
                            <a:latin typeface="Cambria Math" panose="02040503050406030204" pitchFamily="18" charset="0"/>
                          </a:rPr>
                          <m:t>𝛽</m:t>
                        </m:r>
                      </m:e>
                      <m:sub>
                        <m:r>
                          <a:rPr lang="en-US" sz="3600" b="0" i="1" smtClean="0">
                            <a:solidFill>
                              <a:srgbClr val="F2494C"/>
                            </a:solidFill>
                            <a:latin typeface="Cambria Math" panose="02040503050406030204" pitchFamily="18" charset="0"/>
                          </a:rPr>
                          <m:t>0.25</m:t>
                        </m:r>
                      </m:sub>
                    </m:sSub>
                  </m:oMath>
                </a14:m>
                <a:r>
                  <a:rPr lang="en-US" sz="3600" dirty="0">
                    <a:solidFill>
                      <a:srgbClr val="F2494C"/>
                    </a:solidFill>
                  </a:rPr>
                  <a:t>?</a:t>
                </a:r>
              </a:p>
            </p:txBody>
          </p:sp>
        </mc:Choice>
        <mc:Fallback xmlns="">
          <p:sp>
            <p:nvSpPr>
              <p:cNvPr id="6" name="TextBox 5">
                <a:extLst>
                  <a:ext uri="{FF2B5EF4-FFF2-40B4-BE49-F238E27FC236}">
                    <a16:creationId xmlns:a16="http://schemas.microsoft.com/office/drawing/2014/main" id="{CF1E04CE-D719-C9D4-71C8-83D60A1F60D4}"/>
                  </a:ext>
                </a:extLst>
              </p:cNvPr>
              <p:cNvSpPr txBox="1">
                <a:spLocks noRot="1" noChangeAspect="1" noMove="1" noResize="1" noEditPoints="1" noAdjustHandles="1" noChangeArrowheads="1" noChangeShapeType="1" noTextEdit="1"/>
              </p:cNvSpPr>
              <p:nvPr/>
            </p:nvSpPr>
            <p:spPr>
              <a:xfrm>
                <a:off x="3682538" y="3853984"/>
                <a:ext cx="5611091" cy="646331"/>
              </a:xfrm>
              <a:prstGeom prst="rect">
                <a:avLst/>
              </a:prstGeom>
              <a:blipFill>
                <a:blip r:embed="rId4"/>
                <a:stretch>
                  <a:fillRect l="-3257" t="-14151" r="-2063" b="-34906"/>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3893B51-424A-C3CF-6125-4A38E02F67B8}"/>
              </a:ext>
            </a:extLst>
          </p:cNvPr>
          <p:cNvCxnSpPr/>
          <p:nvPr/>
        </p:nvCxnSpPr>
        <p:spPr>
          <a:xfrm flipV="1">
            <a:off x="7065818" y="2798269"/>
            <a:ext cx="166255" cy="1005840"/>
          </a:xfrm>
          <a:prstGeom prst="straightConnector1">
            <a:avLst/>
          </a:prstGeom>
          <a:ln w="762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895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Previewing our practical example </a:t>
            </a:r>
            <a:endParaRPr/>
          </a:p>
        </p:txBody>
      </p:sp>
      <p:sp>
        <p:nvSpPr>
          <p:cNvPr id="132" name="Google Shape;132;p7"/>
          <p:cNvSpPr txBox="1">
            <a:spLocks noGrp="1"/>
          </p:cNvSpPr>
          <p:nvPr>
            <p:ph type="body" idx="1"/>
          </p:nvPr>
        </p:nvSpPr>
        <p:spPr>
          <a:xfrm>
            <a:off x="838200" y="1825625"/>
            <a:ext cx="10515600" cy="45307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will investigate the relationship between </a:t>
            </a:r>
            <a:r>
              <a:rPr lang="en-US" dirty="0">
                <a:solidFill>
                  <a:srgbClr val="FF9300"/>
                </a:solidFill>
              </a:rPr>
              <a:t>educational attainment</a:t>
            </a:r>
            <a:r>
              <a:rPr lang="en-US" dirty="0"/>
              <a:t> and </a:t>
            </a:r>
            <a:r>
              <a:rPr lang="en-US" dirty="0">
                <a:solidFill>
                  <a:srgbClr val="FF9300"/>
                </a:solidFill>
              </a:rPr>
              <a:t>systolic blood pressure (SBP) in later-life </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Education has a </a:t>
            </a:r>
            <a:r>
              <a:rPr lang="en-US" dirty="0">
                <a:solidFill>
                  <a:srgbClr val="FF9300"/>
                </a:solidFill>
              </a:rPr>
              <a:t>strong, inverse relationship</a:t>
            </a:r>
            <a:r>
              <a:rPr lang="en-US" dirty="0"/>
              <a:t> with average SBP levels</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There may be a </a:t>
            </a:r>
            <a:r>
              <a:rPr lang="en-US" dirty="0">
                <a:solidFill>
                  <a:srgbClr val="FF9300"/>
                </a:solidFill>
              </a:rPr>
              <a:t>non-linear relationship</a:t>
            </a:r>
            <a:r>
              <a:rPr lang="en-US" dirty="0"/>
              <a:t> between later-life SBP and risk of coronary heart disease and stroke</a:t>
            </a:r>
            <a:endParaRPr dirty="0"/>
          </a:p>
          <a:p>
            <a:pPr marL="685800" lvl="1" indent="-228600" algn="l" rtl="0">
              <a:lnSpc>
                <a:spcPct val="90000"/>
              </a:lnSpc>
              <a:spcBef>
                <a:spcPts val="500"/>
              </a:spcBef>
              <a:spcAft>
                <a:spcPts val="0"/>
              </a:spcAft>
              <a:buClr>
                <a:schemeClr val="dk1"/>
              </a:buClr>
              <a:buSzPts val="2400"/>
              <a:buChar char="•"/>
            </a:pPr>
            <a:r>
              <a:rPr lang="en-US" dirty="0"/>
              <a:t>Motivates the need to investigate if educational attainment affects the distribution of blood pressure</a:t>
            </a:r>
            <a:endParaRPr dirty="0"/>
          </a:p>
        </p:txBody>
      </p:sp>
      <p:sp>
        <p:nvSpPr>
          <p:cNvPr id="133" name="Google Shape;13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120</a:t>
            </a:fld>
            <a:endParaRPr/>
          </a:p>
        </p:txBody>
      </p:sp>
      <p:pic>
        <p:nvPicPr>
          <p:cNvPr id="4" name="Picture 3">
            <a:extLst>
              <a:ext uri="{FF2B5EF4-FFF2-40B4-BE49-F238E27FC236}">
                <a16:creationId xmlns:a16="http://schemas.microsoft.com/office/drawing/2014/main" id="{9EB2FA9A-5084-6782-64FF-1B04E1BA5AD7}"/>
              </a:ext>
            </a:extLst>
          </p:cNvPr>
          <p:cNvPicPr>
            <a:picLocks noChangeAspect="1"/>
          </p:cNvPicPr>
          <p:nvPr/>
        </p:nvPicPr>
        <p:blipFill>
          <a:blip r:embed="rId3"/>
          <a:stretch>
            <a:fillRect/>
          </a:stretch>
        </p:blipFill>
        <p:spPr>
          <a:xfrm>
            <a:off x="591064" y="833580"/>
            <a:ext cx="11009871" cy="5190839"/>
          </a:xfrm>
          <a:prstGeom prst="rect">
            <a:avLst/>
          </a:prstGeom>
        </p:spPr>
      </p:pic>
    </p:spTree>
    <p:extLst>
      <p:ext uri="{BB962C8B-B14F-4D97-AF65-F5344CB8AC3E}">
        <p14:creationId xmlns:p14="http://schemas.microsoft.com/office/powerpoint/2010/main" val="39152895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7DA7-3F2F-3EE6-A503-D24816C079B8}"/>
              </a:ext>
            </a:extLst>
          </p:cNvPr>
          <p:cNvSpPr>
            <a:spLocks noGrp="1"/>
          </p:cNvSpPr>
          <p:nvPr>
            <p:ph type="title"/>
          </p:nvPr>
        </p:nvSpPr>
        <p:spPr/>
        <p:txBody>
          <a:bodyPr/>
          <a:lstStyle/>
          <a:p>
            <a:r>
              <a:rPr lang="en-US" b="1" dirty="0">
                <a:solidFill>
                  <a:srgbClr val="468C8A"/>
                </a:solidFill>
              </a:rPr>
              <a:t>Interpreting coefficients of the RIF-OLS model</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38FD25F-6CB6-E44E-5AB6-35A467A84AFF}"/>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𝐸</m:t>
                      </m:r>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𝑅𝐼𝐹</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𝑆𝐵</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𝑃</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𝑞</m:t>
                              </m:r>
                            </m:e>
                            <m:sub>
                              <m:r>
                                <a:rPr lang="en-US" sz="2800" b="0" i="1" smtClean="0">
                                  <a:solidFill>
                                    <a:schemeClr val="tx1"/>
                                  </a:solidFill>
                                  <a:latin typeface="Cambria Math" panose="02040503050406030204" pitchFamily="18" charset="0"/>
                                </a:rPr>
                                <m:t>𝜏</m:t>
                              </m:r>
                            </m:sub>
                          </m:sSub>
                          <m:r>
                            <a:rPr lang="en-US" sz="2800" b="0" i="1" smtClean="0">
                              <a:solidFill>
                                <a:schemeClr val="tx1"/>
                              </a:solidFill>
                              <a:latin typeface="Cambria Math" panose="02040503050406030204" pitchFamily="18" charset="0"/>
                            </a:rPr>
                            <m:t>)</m:t>
                          </m:r>
                        </m:e>
                      </m:d>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𝛼</m:t>
                          </m:r>
                        </m:e>
                        <m:sub>
                          <m:r>
                            <a:rPr lang="en-US" i="1">
                              <a:solidFill>
                                <a:schemeClr val="tx1"/>
                              </a:solidFill>
                              <a:latin typeface="Cambria Math" panose="02040503050406030204" pitchFamily="18" charset="0"/>
                            </a:rPr>
                            <m:t>𝜏</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𝜏</m:t>
                          </m:r>
                        </m:sub>
                      </m:sSub>
                      <m:r>
                        <a:rPr lang="en-US" sz="2800" b="0" i="1" smtClean="0">
                          <a:solidFill>
                            <a:schemeClr val="tx1"/>
                          </a:solidFill>
                          <a:latin typeface="Cambria Math" panose="02040503050406030204" pitchFamily="18" charset="0"/>
                        </a:rPr>
                        <m:t>𝐸</m:t>
                      </m:r>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𝑋</m:t>
                          </m:r>
                        </m:e>
                      </m:d>
                      <m:r>
                        <a:rPr lang="en-US" sz="2800" b="0" i="1" smtClean="0">
                          <a:solidFill>
                            <a:schemeClr val="tx1"/>
                          </a:solidFill>
                          <a:latin typeface="Cambria Math" panose="02040503050406030204" pitchFamily="18" charset="0"/>
                        </a:rPr>
                        <m:t>+</m:t>
                      </m:r>
                      <m:sSubSup>
                        <m:sSubSupPr>
                          <m:ctrlPr>
                            <a:rPr lang="en-US" sz="2800" b="0" i="1" smtClean="0">
                              <a:solidFill>
                                <a:schemeClr val="tx1"/>
                              </a:solidFill>
                              <a:latin typeface="Cambria Math" panose="02040503050406030204" pitchFamily="18" charset="0"/>
                            </a:rPr>
                          </m:ctrlPr>
                        </m:sSubSupPr>
                        <m:e>
                          <m:r>
                            <a:rPr lang="en-US" sz="2800" b="0" i="1" smtClean="0">
                              <a:solidFill>
                                <a:schemeClr val="tx1"/>
                              </a:solidFill>
                              <a:latin typeface="Cambria Math" panose="02040503050406030204" pitchFamily="18" charset="0"/>
                            </a:rPr>
                            <m:t>𝜆</m:t>
                          </m:r>
                        </m:e>
                        <m:sub>
                          <m:r>
                            <a:rPr lang="en-US" i="1">
                              <a:solidFill>
                                <a:schemeClr val="tx1"/>
                              </a:solidFill>
                              <a:latin typeface="Cambria Math" panose="02040503050406030204" pitchFamily="18" charset="0"/>
                            </a:rPr>
                            <m:t>𝜏</m:t>
                          </m:r>
                        </m:sub>
                        <m:sup>
                          <m:r>
                            <a:rPr lang="en-US" sz="2800" b="0" i="1" smtClean="0">
                              <a:solidFill>
                                <a:schemeClr val="tx1"/>
                              </a:solidFill>
                              <a:latin typeface="Cambria Math" panose="02040503050406030204" pitchFamily="18" charset="0"/>
                            </a:rPr>
                            <m:t>′</m:t>
                          </m:r>
                        </m:sup>
                      </m:sSubSup>
                      <m:r>
                        <a:rPr lang="en-US" sz="2800" b="0" i="1" smtClean="0">
                          <a:solidFill>
                            <a:schemeClr val="tx1"/>
                          </a:solidFill>
                          <a:latin typeface="Cambria Math" panose="02040503050406030204" pitchFamily="18" charset="0"/>
                        </a:rPr>
                        <m:t>𝐸</m:t>
                      </m:r>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𝐶</m:t>
                          </m:r>
                        </m:e>
                      </m:d>
                    </m:oMath>
                  </m:oMathPara>
                </a14:m>
                <a:endParaRPr lang="en-US" sz="2800" b="0" dirty="0">
                  <a:solidFill>
                    <a:schemeClr val="tx1"/>
                  </a:solidFill>
                </a:endParaRPr>
              </a:p>
              <a:p>
                <a:pPr marL="114300" indent="0">
                  <a:buNone/>
                </a:pPr>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i="1">
                            <a:solidFill>
                              <a:schemeClr val="tx1"/>
                            </a:solidFill>
                            <a:latin typeface="Cambria Math" panose="02040503050406030204" pitchFamily="18" charset="0"/>
                          </a:rPr>
                          <m:t>𝜏</m:t>
                        </m:r>
                      </m:sub>
                    </m:sSub>
                  </m:oMath>
                </a14:m>
                <a:r>
                  <a:rPr lang="en-US" dirty="0"/>
                  <a:t> is the estimated change in the </a:t>
                </a:r>
                <a14:m>
                  <m:oMath xmlns:m="http://schemas.openxmlformats.org/officeDocument/2006/math">
                    <m:r>
                      <a:rPr lang="en-US" i="1" smtClean="0">
                        <a:solidFill>
                          <a:srgbClr val="FF9300"/>
                        </a:solidFill>
                        <a:latin typeface="Cambria Math" panose="02040503050406030204" pitchFamily="18" charset="0"/>
                      </a:rPr>
                      <m:t>𝜏</m:t>
                    </m:r>
                  </m:oMath>
                </a14:m>
                <a:r>
                  <a:rPr lang="en-US" baseline="30000" dirty="0">
                    <a:solidFill>
                      <a:srgbClr val="FF9300"/>
                    </a:solidFill>
                  </a:rPr>
                  <a:t>th</a:t>
                </a:r>
                <a:r>
                  <a:rPr lang="en-US" dirty="0">
                    <a:solidFill>
                      <a:srgbClr val="FF9300"/>
                    </a:solidFill>
                  </a:rPr>
                  <a:t> quantile of the unconditional distribution of SBP </a:t>
                </a:r>
                <a:r>
                  <a:rPr lang="en-US" dirty="0"/>
                  <a:t>for a unit change in the </a:t>
                </a:r>
                <a:r>
                  <a:rPr lang="en-US" dirty="0">
                    <a:solidFill>
                      <a:srgbClr val="FF9300"/>
                    </a:solidFill>
                  </a:rPr>
                  <a:t>mean of the unconditional distribution of the exposure </a:t>
                </a:r>
                <a14:m>
                  <m:oMath xmlns:m="http://schemas.openxmlformats.org/officeDocument/2006/math">
                    <m:r>
                      <a:rPr lang="en-US" i="1" dirty="0" smtClean="0">
                        <a:solidFill>
                          <a:srgbClr val="FF9300"/>
                        </a:solidFill>
                        <a:latin typeface="Cambria Math" panose="02040503050406030204" pitchFamily="18" charset="0"/>
                      </a:rPr>
                      <m:t>𝑋</m:t>
                    </m:r>
                  </m:oMath>
                </a14:m>
                <a:endParaRPr lang="en-US" dirty="0"/>
              </a:p>
            </p:txBody>
          </p:sp>
        </mc:Choice>
        <mc:Fallback>
          <p:sp>
            <p:nvSpPr>
              <p:cNvPr id="3" name="Text Placeholder 2">
                <a:extLst>
                  <a:ext uri="{FF2B5EF4-FFF2-40B4-BE49-F238E27FC236}">
                    <a16:creationId xmlns:a16="http://schemas.microsoft.com/office/drawing/2014/main" id="{B38FD25F-6CB6-E44E-5AB6-35A467A84AFF}"/>
                  </a:ext>
                </a:extLst>
              </p:cNvPr>
              <p:cNvSpPr>
                <a:spLocks noGrp="1" noRot="1" noChangeAspect="1" noMove="1" noResize="1" noEditPoints="1" noAdjustHandles="1" noChangeArrowheads="1" noChangeShapeType="1" noTextEdit="1"/>
              </p:cNvSpPr>
              <p:nvPr>
                <p:ph type="body" idx="1"/>
              </p:nvPr>
            </p:nvSpPr>
            <p:spPr>
              <a:blipFill>
                <a:blip r:embed="rId2"/>
                <a:stretch>
                  <a:fillRect r="-18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43CB65E-938C-DE7B-6FC7-F192B14AB2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spTree>
    <p:extLst>
      <p:ext uri="{BB962C8B-B14F-4D97-AF65-F5344CB8AC3E}">
        <p14:creationId xmlns:p14="http://schemas.microsoft.com/office/powerpoint/2010/main" val="19782050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3C617313-DB12-F66D-2C0E-8B76E8C3F952}"/>
                  </a:ext>
                </a:extLst>
              </p:cNvPr>
              <p:cNvGraphicFramePr>
                <a:graphicFrameLocks noGrp="1"/>
              </p:cNvGraphicFramePr>
              <p:nvPr>
                <p:extLst>
                  <p:ext uri="{D42A27DB-BD31-4B8C-83A1-F6EECF244321}">
                    <p14:modId xmlns:p14="http://schemas.microsoft.com/office/powerpoint/2010/main" val="4239217015"/>
                  </p:ext>
                </p:extLst>
              </p:nvPr>
            </p:nvGraphicFramePr>
            <p:xfrm>
              <a:off x="222202" y="379952"/>
              <a:ext cx="11747596" cy="6098096"/>
            </p:xfrm>
            <a:graphic>
              <a:graphicData uri="http://schemas.openxmlformats.org/drawingml/2006/table">
                <a:tbl>
                  <a:tblPr firstRow="1" bandRow="1">
                    <a:tableStyleId>{2D5ABB26-0587-4C30-8999-92F81FD0307C}</a:tableStyleId>
                  </a:tblPr>
                  <a:tblGrid>
                    <a:gridCol w="2633083">
                      <a:extLst>
                        <a:ext uri="{9D8B030D-6E8A-4147-A177-3AD203B41FA5}">
                          <a16:colId xmlns:a16="http://schemas.microsoft.com/office/drawing/2014/main" val="2485563793"/>
                        </a:ext>
                      </a:extLst>
                    </a:gridCol>
                    <a:gridCol w="3038171">
                      <a:extLst>
                        <a:ext uri="{9D8B030D-6E8A-4147-A177-3AD203B41FA5}">
                          <a16:colId xmlns:a16="http://schemas.microsoft.com/office/drawing/2014/main" val="1972392090"/>
                        </a:ext>
                      </a:extLst>
                    </a:gridCol>
                    <a:gridCol w="3038171">
                      <a:extLst>
                        <a:ext uri="{9D8B030D-6E8A-4147-A177-3AD203B41FA5}">
                          <a16:colId xmlns:a16="http://schemas.microsoft.com/office/drawing/2014/main" val="2831166234"/>
                        </a:ext>
                      </a:extLst>
                    </a:gridCol>
                    <a:gridCol w="3038171">
                      <a:extLst>
                        <a:ext uri="{9D8B030D-6E8A-4147-A177-3AD203B41FA5}">
                          <a16:colId xmlns:a16="http://schemas.microsoft.com/office/drawing/2014/main" val="1146948457"/>
                        </a:ext>
                      </a:extLst>
                    </a:gridCol>
                  </a:tblGrid>
                  <a:tr h="54864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Unconditional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𝛽</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𝑄</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𝑋</m:t>
                                    </m:r>
                                  </m:e>
                                  <m:sup>
                                    <m:r>
                                      <a:rPr lang="en-US" sz="1600" b="0" i="1" smtClean="0">
                                        <a:solidFill>
                                          <a:schemeClr val="tx1"/>
                                        </a:solidFill>
                                        <a:latin typeface="Cambria Math" panose="02040503050406030204" pitchFamily="18" charset="0"/>
                                      </a:rPr>
                                      <m:t>′</m:t>
                                    </m:r>
                                  </m:sup>
                                </m:s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𝛽</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  </m:t>
                                </m:r>
                              </m:oMath>
                              <m:oMath xmlns:m="http://schemas.openxmlformats.org/officeDocument/2006/math">
                                <m:r>
                                  <a:rPr lang="en-US" sz="1600" b="0" i="1" smtClean="0">
                                    <a:solidFill>
                                      <a:schemeClr val="tx1"/>
                                    </a:solidFill>
                                    <a:latin typeface="Cambria Math" panose="02040503050406030204" pitchFamily="18" charset="0"/>
                                  </a:rPr>
                                  <m:t>𝜏</m:t>
                                </m:r>
                                <m:r>
                                  <a:rPr lang="en-US" sz="1600" b="0" i="1" smtClean="0">
                                    <a:solidFill>
                                      <a:schemeClr val="tx1"/>
                                    </a:solidFill>
                                    <a:latin typeface="Cambria Math" panose="02040503050406030204" pitchFamily="18" charset="0"/>
                                  </a:rPr>
                                  <m:t>=(0,1)</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𝑅𝐼𝐹</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𝜏</m:t>
                                            </m:r>
                                          </m:sub>
                                        </m:sSub>
                                      </m:e>
                                    </m:d>
                                  </m:e>
                                  <m:e>
                                    <m:r>
                                      <a:rPr lang="en-US" sz="1600" b="0" i="1" smtClean="0">
                                        <a:solidFill>
                                          <a:schemeClr val="tx1"/>
                                        </a:solidFill>
                                        <a:latin typeface="Cambria Math" panose="02040503050406030204" pitchFamily="18" charset="0"/>
                                      </a:rPr>
                                      <m:t>𝑋</m:t>
                                    </m:r>
                                  </m:e>
                                </m:d>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𝑋</m:t>
                                    </m:r>
                                  </m:e>
                                  <m:sup>
                                    <m:r>
                                      <a:rPr lang="en-US" sz="1600" b="0" i="1" smtClean="0">
                                        <a:solidFill>
                                          <a:schemeClr val="tx1"/>
                                        </a:solidFill>
                                        <a:latin typeface="Cambria Math" panose="02040503050406030204" pitchFamily="18" charset="0"/>
                                      </a:rPr>
                                      <m:t>′</m:t>
                                    </m:r>
                                  </m:sup>
                                </m:s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𝛽</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     </m:t>
                                </m:r>
                              </m:oMath>
                              <m:oMath xmlns:m="http://schemas.openxmlformats.org/officeDocument/2006/math">
                                <m:r>
                                  <a:rPr lang="en-US" sz="1600" b="0" i="1" smtClean="0">
                                    <a:solidFill>
                                      <a:schemeClr val="tx1"/>
                                    </a:solidFill>
                                    <a:latin typeface="Cambria Math" panose="02040503050406030204" pitchFamily="18" charset="0"/>
                                  </a:rPr>
                                  <m:t>𝜏</m:t>
                                </m:r>
                                <m:r>
                                  <a:rPr lang="en-US" sz="1600" b="0" i="1" smtClean="0">
                                    <a:solidFill>
                                      <a:schemeClr val="tx1"/>
                                    </a:solidFill>
                                    <a:latin typeface="Cambria Math" panose="02040503050406030204" pitchFamily="18" charset="0"/>
                                  </a:rPr>
                                  <m:t>=(0,1)</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64835753"/>
                      </a:ext>
                    </a:extLst>
                  </a:tr>
                  <a:tr h="64008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explicit assumption, but likely the same assumptions as the estimation strategy used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37084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p>
                                          <m:sSupPr>
                                            <m:ctrlPr>
                                              <a:rPr lang="en-US" sz="1600" b="0" i="1" smtClean="0">
                                                <a:solidFill>
                                                  <a:schemeClr val="tx1"/>
                                                </a:solidFill>
                                                <a:latin typeface="Cambria Math" panose="02040503050406030204" pitchFamily="18" charset="0"/>
                                              </a:rPr>
                                            </m:ctrlPr>
                                          </m:sSupPr>
                                          <m:e>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sup>
                                            <m:r>
                                              <a:rPr lang="en-US" sz="1600" b="0" i="1" smtClean="0">
                                                <a:solidFill>
                                                  <a:schemeClr val="tx1"/>
                                                </a:solidFill>
                                                <a:latin typeface="Cambria Math" panose="02040503050406030204" pitchFamily="18" charset="0"/>
                                              </a:rPr>
                                              <m:t>2</m:t>
                                            </m:r>
                                          </m:sup>
                                        </m:sSup>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𝜌</m:t>
                                            </m:r>
                                          </m:e>
                                          <m:sub>
                                            <m:r>
                                              <a:rPr lang="en-US" sz="1600" b="0" i="1" smtClean="0">
                                                <a:solidFill>
                                                  <a:schemeClr val="tx1"/>
                                                </a:solidFill>
                                                <a:latin typeface="Cambria Math" panose="02040503050406030204" pitchFamily="18" charset="0"/>
                                              </a:rPr>
                                              <m:t>𝜏</m:t>
                                            </m:r>
                                          </m:sub>
                                        </m:sSub>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Method of estimation depends on the estimator used </a:t>
                          </a:r>
                          <a:br>
                            <a:rPr lang="en-US" sz="1600" dirty="0">
                              <a:solidFill>
                                <a:schemeClr val="tx1"/>
                              </a:solidFill>
                            </a:rPr>
                          </a:br>
                          <a:r>
                            <a:rPr lang="en-US" sz="1600" dirty="0">
                              <a:solidFill>
                                <a:schemeClr val="tx1"/>
                              </a:solidFill>
                            </a:rPr>
                            <a:t>(e.g., RIF-OLS, RIF-Logit)</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tc vMerge="1">
                      <a:txBody>
                        <a:bodyPr/>
                        <a:lstStyle/>
                        <a:p>
                          <a:pPr algn="ctr"/>
                          <a:r>
                            <a:rPr lang="en-US" dirty="0">
                              <a:solidFill>
                                <a:schemeClr val="tx1"/>
                              </a:solidFill>
                            </a:rPr>
                            <a:t>Many, including OLS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370840">
                    <a:tc>
                      <a:txBody>
                        <a:bodyPr/>
                        <a:lstStyle/>
                        <a:p>
                          <a:r>
                            <a:rPr lang="en-US" sz="1600" dirty="0">
                              <a:solidFill>
                                <a:srgbClr val="BFBFBF"/>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BFBFBF"/>
                              </a:solidFill>
                            </a:rPr>
                            <a:t>Same estimators available as would be for the choice of estimator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548640">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a:t>
                          </a:r>
                          <a:r>
                            <a:rPr lang="en-US" sz="1600" baseline="0" dirty="0">
                              <a:solidFill>
                                <a:schemeClr val="tx1"/>
                              </a:solidFill>
                            </a:rPr>
                            <a:t> change</a:t>
                          </a:r>
                          <a:r>
                            <a:rPr lang="en-US" sz="1600" dirty="0">
                              <a:solidFill>
                                <a:schemeClr val="tx1"/>
                              </a:solidFill>
                            </a:rPr>
                            <a:t> in the conditional</a:t>
                          </a:r>
                          <a:r>
                            <a:rPr lang="en-US" sz="1600" baseline="0" dirty="0">
                              <a:solidFill>
                                <a:schemeClr val="tx1"/>
                              </a:solidFill>
                            </a:rPr>
                            <a:t> mean of the outcome</a:t>
                          </a:r>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a:t>
                          </a:r>
                          <a:r>
                            <a:rPr lang="en-US" sz="1600" baseline="0" dirty="0">
                              <a:solidFill>
                                <a:schemeClr val="tx1"/>
                              </a:solidFill>
                            </a:rPr>
                            <a: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 change</a:t>
                          </a:r>
                          <a:r>
                            <a:rPr lang="en-US" sz="1600" baseline="0" dirty="0">
                              <a:solidFill>
                                <a:schemeClr val="tx1"/>
                              </a:solidFill>
                            </a:rPr>
                            <a:t> in </a:t>
                          </a:r>
                          <a:r>
                            <a:rPr lang="en-US" sz="1600" dirty="0">
                              <a:solidFill>
                                <a:schemeClr val="tx1"/>
                              </a:solidFill>
                            </a:rPr>
                            <a:t>the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𝜏</m:t>
                                  </m:r>
                                </m:e>
                                <m:sup>
                                  <m:r>
                                    <a:rPr lang="en-US" sz="1600" b="0" i="1" smtClean="0">
                                      <a:solidFill>
                                        <a:schemeClr val="tx1"/>
                                      </a:solidFill>
                                      <a:latin typeface="Cambria Math" panose="02040503050406030204" pitchFamily="18" charset="0"/>
                                    </a:rPr>
                                    <m:t>𝑡h</m:t>
                                  </m:r>
                                </m:sup>
                              </m:sSup>
                            </m:oMath>
                          </a14:m>
                          <a:r>
                            <a:rPr lang="en-US" sz="1600" dirty="0">
                              <a:solidFill>
                                <a:schemeClr val="tx1"/>
                              </a:solidFill>
                            </a:rPr>
                            <a:t> quantile of the conditional outcome distribution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mean of the independent variable of interest is associated</a:t>
                          </a:r>
                          <a:r>
                            <a:rPr lang="en-US" sz="1600" baseline="0" dirty="0">
                              <a:solidFill>
                                <a:schemeClr val="tx1"/>
                              </a:solidFill>
                            </a:rPr>
                            <a:t>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 change</a:t>
                          </a:r>
                          <a:r>
                            <a:rPr lang="en-US" sz="1600" baseline="0" dirty="0">
                              <a:solidFill>
                                <a:schemeClr val="tx1"/>
                              </a:solidFill>
                            </a:rPr>
                            <a:t> in</a:t>
                          </a:r>
                          <a:r>
                            <a:rPr lang="en-US" sz="1600" dirty="0">
                              <a:solidFill>
                                <a:schemeClr val="tx1"/>
                              </a:solidFill>
                            </a:rPr>
                            <a:t> the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𝜏</m:t>
                                  </m:r>
                                </m:e>
                                <m:sup>
                                  <m:r>
                                    <a:rPr lang="en-US" sz="1600" b="0" i="1" smtClean="0">
                                      <a:solidFill>
                                        <a:schemeClr val="tx1"/>
                                      </a:solidFill>
                                      <a:latin typeface="Cambria Math" panose="02040503050406030204" pitchFamily="18" charset="0"/>
                                    </a:rPr>
                                    <m:t>𝑡h</m:t>
                                  </m:r>
                                </m:sup>
                              </m:sSup>
                            </m:oMath>
                          </a14:m>
                          <a:r>
                            <a:rPr lang="en-US" sz="1600" dirty="0">
                              <a:solidFill>
                                <a:schemeClr val="tx1"/>
                              </a:solidFill>
                            </a:rPr>
                            <a:t> quantile of the unconditional outcome distribution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5207593"/>
                      </a:ext>
                    </a:extLst>
                  </a:tr>
                </a:tbl>
              </a:graphicData>
            </a:graphic>
          </p:graphicFrame>
        </mc:Choice>
        <mc:Fallback>
          <p:graphicFrame>
            <p:nvGraphicFramePr>
              <p:cNvPr id="3" name="Table 2">
                <a:extLst>
                  <a:ext uri="{FF2B5EF4-FFF2-40B4-BE49-F238E27FC236}">
                    <a16:creationId xmlns:a16="http://schemas.microsoft.com/office/drawing/2014/main" id="{3C617313-DB12-F66D-2C0E-8B76E8C3F952}"/>
                  </a:ext>
                </a:extLst>
              </p:cNvPr>
              <p:cNvGraphicFramePr>
                <a:graphicFrameLocks noGrp="1"/>
              </p:cNvGraphicFramePr>
              <p:nvPr>
                <p:extLst>
                  <p:ext uri="{D42A27DB-BD31-4B8C-83A1-F6EECF244321}">
                    <p14:modId xmlns:p14="http://schemas.microsoft.com/office/powerpoint/2010/main" val="4239217015"/>
                  </p:ext>
                </p:extLst>
              </p:nvPr>
            </p:nvGraphicFramePr>
            <p:xfrm>
              <a:off x="222202" y="379952"/>
              <a:ext cx="11747596" cy="6098096"/>
            </p:xfrm>
            <a:graphic>
              <a:graphicData uri="http://schemas.openxmlformats.org/drawingml/2006/table">
                <a:tbl>
                  <a:tblPr firstRow="1" bandRow="1">
                    <a:tableStyleId>{2D5ABB26-0587-4C30-8999-92F81FD0307C}</a:tableStyleId>
                  </a:tblPr>
                  <a:tblGrid>
                    <a:gridCol w="2633083">
                      <a:extLst>
                        <a:ext uri="{9D8B030D-6E8A-4147-A177-3AD203B41FA5}">
                          <a16:colId xmlns:a16="http://schemas.microsoft.com/office/drawing/2014/main" val="2485563793"/>
                        </a:ext>
                      </a:extLst>
                    </a:gridCol>
                    <a:gridCol w="3038171">
                      <a:extLst>
                        <a:ext uri="{9D8B030D-6E8A-4147-A177-3AD203B41FA5}">
                          <a16:colId xmlns:a16="http://schemas.microsoft.com/office/drawing/2014/main" val="1972392090"/>
                        </a:ext>
                      </a:extLst>
                    </a:gridCol>
                    <a:gridCol w="3038171">
                      <a:extLst>
                        <a:ext uri="{9D8B030D-6E8A-4147-A177-3AD203B41FA5}">
                          <a16:colId xmlns:a16="http://schemas.microsoft.com/office/drawing/2014/main" val="2831166234"/>
                        </a:ext>
                      </a:extLst>
                    </a:gridCol>
                    <a:gridCol w="3038171">
                      <a:extLst>
                        <a:ext uri="{9D8B030D-6E8A-4147-A177-3AD203B41FA5}">
                          <a16:colId xmlns:a16="http://schemas.microsoft.com/office/drawing/2014/main" val="1146948457"/>
                        </a:ext>
                      </a:extLst>
                    </a:gridCol>
                  </a:tblGrid>
                  <a:tr h="57912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Unconditional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3"/>
                          <a:stretch>
                            <a:fillRect l="-87029" t="-94000" r="-200837" b="-784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3"/>
                          <a:stretch>
                            <a:fillRect l="-186250" t="-94000" r="-100000" b="-784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3"/>
                          <a:stretch>
                            <a:fillRect l="-287448" t="-94000" r="-418" b="-784000"/>
                          </a:stretch>
                        </a:blipFill>
                      </a:tcPr>
                    </a:tc>
                    <a:extLst>
                      <a:ext uri="{0D108BD9-81ED-4DB2-BD59-A6C34878D82A}">
                        <a16:rowId xmlns:a16="http://schemas.microsoft.com/office/drawing/2014/main" val="3364835753"/>
                      </a:ext>
                    </a:extLst>
                  </a:tr>
                  <a:tr h="82296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explicit assumption, but likely the same assumptions as the estimation strategy used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77705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3"/>
                          <a:stretch>
                            <a:fillRect l="-87029" t="-261290" r="-200837" b="-42741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3"/>
                          <a:stretch>
                            <a:fillRect l="-186250" t="-261290" r="-100000" b="-427419"/>
                          </a:stretch>
                        </a:blip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Method of estimation depends on the estimator used </a:t>
                          </a:r>
                          <a:br>
                            <a:rPr lang="en-US" sz="1600" dirty="0">
                              <a:solidFill>
                                <a:schemeClr val="tx1"/>
                              </a:solidFill>
                            </a:rPr>
                          </a:br>
                          <a:r>
                            <a:rPr lang="en-US" sz="1600" dirty="0">
                              <a:solidFill>
                                <a:schemeClr val="tx1"/>
                              </a:solidFill>
                            </a:rPr>
                            <a:t>(e.g., RIF-OLS, RIF-Logit)</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tc vMerge="1">
                      <a:txBody>
                        <a:bodyPr/>
                        <a:lstStyle/>
                        <a:p>
                          <a:pPr algn="ctr"/>
                          <a:r>
                            <a:rPr lang="en-US" dirty="0">
                              <a:solidFill>
                                <a:schemeClr val="tx1"/>
                              </a:solidFill>
                            </a:rPr>
                            <a:t>Many, including OLS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1066800">
                    <a:tc>
                      <a:txBody>
                        <a:bodyPr/>
                        <a:lstStyle/>
                        <a:p>
                          <a:r>
                            <a:rPr lang="en-US" sz="1600" dirty="0">
                              <a:solidFill>
                                <a:srgbClr val="BFBFBF"/>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BFBFBF"/>
                              </a:solidFill>
                            </a:rPr>
                            <a:t>Same estimators available as would be for the choice of estimator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1572006">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7029" t="-289516" r="-200837" b="-483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6250" t="-289516" r="-100000" b="-483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87448" t="-289516" r="-418" b="-4839"/>
                          </a:stretch>
                        </a:blipFill>
                      </a:tcPr>
                    </a:tc>
                    <a:extLst>
                      <a:ext uri="{0D108BD9-81ED-4DB2-BD59-A6C34878D82A}">
                        <a16:rowId xmlns:a16="http://schemas.microsoft.com/office/drawing/2014/main" val="2715207593"/>
                      </a:ext>
                    </a:extLst>
                  </a:tr>
                </a:tbl>
              </a:graphicData>
            </a:graphic>
          </p:graphicFrame>
        </mc:Fallback>
      </mc:AlternateContent>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2b9424a3ee5_0_7"/>
          <p:cNvSpPr txBox="1">
            <a:spLocks noGrp="1"/>
          </p:cNvSpPr>
          <p:nvPr>
            <p:ph type="title"/>
          </p:nvPr>
        </p:nvSpPr>
        <p:spPr>
          <a:xfrm>
            <a:off x="682024" y="3787456"/>
            <a:ext cx="6341076" cy="95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070C0"/>
              </a:buClr>
              <a:buSzPts val="6000"/>
              <a:buFont typeface="Arial"/>
              <a:buNone/>
            </a:pPr>
            <a:r>
              <a:rPr lang="en-US" b="1" dirty="0">
                <a:solidFill>
                  <a:srgbClr val="0070C0"/>
                </a:solidFill>
              </a:rPr>
              <a:t>10-minute break</a:t>
            </a:r>
            <a:br>
              <a:rPr lang="en-US" b="1" dirty="0">
                <a:solidFill>
                  <a:srgbClr val="0070C0"/>
                </a:solidFill>
              </a:rPr>
            </a:br>
            <a:r>
              <a:rPr lang="en-US" sz="6000" b="1" dirty="0">
                <a:solidFill>
                  <a:srgbClr val="F2494C"/>
                </a:solidFill>
              </a:rPr>
              <a:t>(please also take our survey on pre-analysis plans)</a:t>
            </a:r>
            <a:endParaRPr dirty="0"/>
          </a:p>
        </p:txBody>
      </p:sp>
      <p:sp>
        <p:nvSpPr>
          <p:cNvPr id="1085" name="Google Shape;1085;g2b9424a3ee5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123</a:t>
            </a:fld>
            <a:endParaRPr/>
          </a:p>
        </p:txBody>
      </p:sp>
      <p:pic>
        <p:nvPicPr>
          <p:cNvPr id="2" name="Picture 1">
            <a:extLst>
              <a:ext uri="{FF2B5EF4-FFF2-40B4-BE49-F238E27FC236}">
                <a16:creationId xmlns:a16="http://schemas.microsoft.com/office/drawing/2014/main" id="{155F1E65-644E-44E9-972E-953B804C40E1}"/>
              </a:ext>
            </a:extLst>
          </p:cNvPr>
          <p:cNvPicPr>
            <a:picLocks noChangeAspect="1"/>
          </p:cNvPicPr>
          <p:nvPr/>
        </p:nvPicPr>
        <p:blipFill>
          <a:blip r:embed="rId3"/>
          <a:stretch>
            <a:fillRect/>
          </a:stretch>
        </p:blipFill>
        <p:spPr>
          <a:xfrm>
            <a:off x="8178800" y="1841500"/>
            <a:ext cx="3175000" cy="3175000"/>
          </a:xfrm>
          <a:prstGeom prst="rect">
            <a:avLst/>
          </a:prstGeom>
        </p:spPr>
      </p:pic>
    </p:spTree>
    <p:extLst>
      <p:ext uri="{BB962C8B-B14F-4D97-AF65-F5344CB8AC3E}">
        <p14:creationId xmlns:p14="http://schemas.microsoft.com/office/powerpoint/2010/main" val="26820327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904"/>
        <p:cNvGrpSpPr/>
        <p:nvPr/>
      </p:nvGrpSpPr>
      <p:grpSpPr>
        <a:xfrm>
          <a:off x="0" y="0"/>
          <a:ext cx="0" cy="0"/>
          <a:chOff x="0" y="0"/>
          <a:chExt cx="0" cy="0"/>
        </a:xfrm>
      </p:grpSpPr>
      <p:sp>
        <p:nvSpPr>
          <p:cNvPr id="905" name="Google Shape;905;g2b790785aef_0_7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Arial"/>
              <a:buNone/>
            </a:pPr>
            <a:r>
              <a:rPr lang="en-US" b="1" dirty="0">
                <a:solidFill>
                  <a:schemeClr val="lt1"/>
                </a:solidFill>
              </a:rPr>
              <a:t>Standard errors</a:t>
            </a:r>
            <a:endParaRPr b="1" i="1" dirty="0">
              <a:solidFill>
                <a:schemeClr val="lt1"/>
              </a:solidFill>
            </a:endParaRPr>
          </a:p>
        </p:txBody>
      </p:sp>
      <p:sp>
        <p:nvSpPr>
          <p:cNvPr id="906" name="Google Shape;906;g2b790785aef_0_7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dirty="0"/>
          </a:p>
        </p:txBody>
      </p:sp>
      <p:sp>
        <p:nvSpPr>
          <p:cNvPr id="907" name="Google Shape;907;g2b790785aef_0_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888888"/>
                </a:buClr>
                <a:buSzPts val="1200"/>
                <a:buFont typeface="Arial"/>
                <a:buNone/>
                <a:tabLst/>
                <a:defRPr/>
              </a:pPr>
              <a:t>124</a:t>
            </a:fld>
            <a:endParaRPr kumimoji="0" sz="1200" b="0" i="0" u="none" strike="noStrike" kern="0" cap="none" spc="0" normalizeH="0" baseline="0" noProof="0">
              <a:ln>
                <a:noFill/>
              </a:ln>
              <a:solidFill>
                <a:srgbClr val="888888"/>
              </a:solidFill>
              <a:effectLst/>
              <a:uLnTx/>
              <a:uFillTx/>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Populations and samples</a:t>
            </a:r>
            <a:endParaRPr dirty="0"/>
          </a:p>
        </p:txBody>
      </p:sp>
      <p:sp>
        <p:nvSpPr>
          <p:cNvPr id="921" name="Google Shape;921;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125</a:t>
            </a:fld>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2211FC-4150-55F4-8280-E7705C1031F2}"/>
                  </a:ext>
                </a:extLst>
              </p:cNvPr>
              <p:cNvSpPr txBox="1">
                <a:spLocks/>
              </p:cNvSpPr>
              <p:nvPr/>
            </p:nvSpPr>
            <p:spPr>
              <a:xfrm>
                <a:off x="838200" y="1702963"/>
                <a:ext cx="10515600" cy="460233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latin typeface="+mn-lt"/>
                  </a:rPr>
                  <a:t>Imagine that the following is the true model of the relationship between SBP and school years</a:t>
                </a:r>
              </a:p>
              <a:p>
                <a:pPr marL="114300" indent="0">
                  <a:buSzPct val="100000"/>
                  <a:buNone/>
                </a:pPr>
                <a:endParaRPr lang="en-US" dirty="0">
                  <a:latin typeface="+mn-lt"/>
                </a:endParaRPr>
              </a:p>
              <a:p>
                <a:pPr marL="114300" indent="0">
                  <a:buSzPct val="1000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𝑆𝐵</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𝑠𝑐h𝑙𝑦𝑟</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oMath>
                  </m:oMathPara>
                </a14:m>
                <a:endParaRPr lang="en-US" sz="4800" dirty="0"/>
              </a:p>
              <a:p>
                <a:pPr marL="114300" indent="0">
                  <a:buSzPct val="100000"/>
                  <a:buNone/>
                </a:pPr>
                <a:endParaRPr lang="en-US" dirty="0">
                  <a:latin typeface="+mn-lt"/>
                </a:endParaRPr>
              </a:p>
              <a:p>
                <a:pPr>
                  <a:buSzPct val="100000"/>
                </a:pPr>
                <a:r>
                  <a:rPr lang="en-US" dirty="0">
                    <a:latin typeface="+mn-lt"/>
                  </a:rPr>
                  <a:t>But we usually work with samples, so we end up estimating the parameters of this model</a:t>
                </a:r>
              </a:p>
              <a:p>
                <a:pPr marL="0" indent="0">
                  <a:buSzPct val="100000"/>
                  <a:buFont typeface="Arial"/>
                  <a:buNone/>
                </a:pPr>
                <a:endParaRPr lang="en-US" dirty="0">
                  <a:latin typeface="+mn-lt"/>
                </a:endParaRPr>
              </a:p>
              <a:p>
                <a:pPr marL="0" indent="0">
                  <a:buFont typeface="Arial"/>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𝑆𝐵</m:t>
                      </m:r>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e>
                      </m:acc>
                      <m:r>
                        <a:rPr lang="en-US"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r>
                        <a:rPr lang="en-US" i="1" smtClean="0">
                          <a:latin typeface="Cambria Math" panose="02040503050406030204" pitchFamily="18" charset="0"/>
                        </a:rPr>
                        <m:t>𝑠𝑐h𝑙𝑦𝑟</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e>
                      </m:acc>
                    </m:oMath>
                  </m:oMathPara>
                </a14:m>
                <a:endParaRPr lang="en-US" dirty="0">
                  <a:latin typeface="+mn-lt"/>
                </a:endParaRPr>
              </a:p>
              <a:p>
                <a:pPr marL="0" indent="0">
                  <a:buFont typeface="Arial"/>
                  <a:buNone/>
                </a:pPr>
                <a:endParaRPr lang="en-US" dirty="0">
                  <a:latin typeface="+mn-lt"/>
                </a:endParaRPr>
              </a:p>
              <a:p>
                <a:pPr marL="0" indent="0">
                  <a:buFont typeface="Arial"/>
                  <a:buNone/>
                </a:pPr>
                <a:endParaRPr lang="en-US" dirty="0">
                  <a:latin typeface="+mn-lt"/>
                </a:endParaRPr>
              </a:p>
            </p:txBody>
          </p:sp>
        </mc:Choice>
        <mc:Fallback xmlns="">
          <p:sp>
            <p:nvSpPr>
              <p:cNvPr id="4" name="Content Placeholder 3">
                <a:extLst>
                  <a:ext uri="{FF2B5EF4-FFF2-40B4-BE49-F238E27FC236}">
                    <a16:creationId xmlns:a16="http://schemas.microsoft.com/office/drawing/2014/main" id="{EF2211FC-4150-55F4-8280-E7705C1031F2}"/>
                  </a:ext>
                </a:extLst>
              </p:cNvPr>
              <p:cNvSpPr txBox="1">
                <a:spLocks noRot="1" noChangeAspect="1" noMove="1" noResize="1" noEditPoints="1" noAdjustHandles="1" noChangeArrowheads="1" noChangeShapeType="1" noTextEdit="1"/>
              </p:cNvSpPr>
              <p:nvPr/>
            </p:nvSpPr>
            <p:spPr>
              <a:xfrm>
                <a:off x="838200" y="1702963"/>
                <a:ext cx="10515600" cy="4602335"/>
              </a:xfrm>
              <a:prstGeom prst="rect">
                <a:avLst/>
              </a:prstGeom>
              <a:blipFill>
                <a:blip r:embed="rId3"/>
                <a:stretch>
                  <a:fillRect r="-29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4741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126</a:t>
            </a:fld>
            <a:endParaRPr/>
          </a:p>
        </p:txBody>
      </p:sp>
      <p:pic>
        <p:nvPicPr>
          <p:cNvPr id="4" name="Picture 3">
            <a:extLst>
              <a:ext uri="{FF2B5EF4-FFF2-40B4-BE49-F238E27FC236}">
                <a16:creationId xmlns:a16="http://schemas.microsoft.com/office/drawing/2014/main" id="{088B0CE5-DFAC-A884-276F-3EAC5334BC7E}"/>
              </a:ext>
            </a:extLst>
          </p:cNvPr>
          <p:cNvPicPr>
            <a:picLocks noChangeAspect="1"/>
          </p:cNvPicPr>
          <p:nvPr/>
        </p:nvPicPr>
        <p:blipFill>
          <a:blip r:embed="rId3"/>
          <a:stretch>
            <a:fillRect/>
          </a:stretch>
        </p:blipFill>
        <p:spPr>
          <a:xfrm>
            <a:off x="298111" y="1229497"/>
            <a:ext cx="11595778" cy="4399005"/>
          </a:xfrm>
          <a:prstGeom prst="rect">
            <a:avLst/>
          </a:prstGeom>
        </p:spPr>
      </p:pic>
    </p:spTree>
    <p:extLst>
      <p:ext uri="{BB962C8B-B14F-4D97-AF65-F5344CB8AC3E}">
        <p14:creationId xmlns:p14="http://schemas.microsoft.com/office/powerpoint/2010/main" val="1428629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Populations and samples</a:t>
            </a:r>
            <a:endParaRPr dirty="0"/>
          </a:p>
        </p:txBody>
      </p:sp>
      <p:sp>
        <p:nvSpPr>
          <p:cNvPr id="921" name="Google Shape;921;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127</a:t>
            </a:fld>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2211FC-4150-55F4-8280-E7705C1031F2}"/>
                  </a:ext>
                </a:extLst>
              </p:cNvPr>
              <p:cNvSpPr txBox="1">
                <a:spLocks/>
              </p:cNvSpPr>
              <p:nvPr/>
            </p:nvSpPr>
            <p:spPr>
              <a:xfrm>
                <a:off x="838200" y="1702963"/>
                <a:ext cx="10515600" cy="460233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latin typeface="+mn-lt"/>
                  </a:rPr>
                  <a:t>In theory, we could draw a sample from the population several times and estimate parameters of our model in each of them</a:t>
                </a:r>
              </a:p>
              <a:p>
                <a:pPr>
                  <a:buSzPct val="100000"/>
                </a:pPr>
                <a:endParaRPr lang="en-US" dirty="0">
                  <a:latin typeface="+mn-lt"/>
                </a:endParaRPr>
              </a:p>
              <a:p>
                <a:pPr marL="114300" indent="0">
                  <a:buSzPct val="1000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𝑆𝐵</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r>
                        <a:rPr lang="en-US" i="1">
                          <a:latin typeface="Cambria Math" panose="02040503050406030204" pitchFamily="18" charset="0"/>
                        </a:rPr>
                        <m:t>𝑠𝑐h𝑙𝑦𝑟</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acc>
                    </m:oMath>
                  </m:oMathPara>
                </a14:m>
                <a:endParaRPr lang="en-US" dirty="0">
                  <a:latin typeface="+mn-lt"/>
                </a:endParaRPr>
              </a:p>
              <a:p>
                <a:pPr>
                  <a:buSzPct val="100000"/>
                </a:pPr>
                <a:endParaRPr lang="en-US" dirty="0">
                  <a:latin typeface="+mn-lt"/>
                </a:endParaRPr>
              </a:p>
              <a:p>
                <a:pPr>
                  <a:buSzPct val="100000"/>
                </a:pPr>
                <a:r>
                  <a:rPr lang="en-US" dirty="0">
                    <a:latin typeface="+mn-lt"/>
                  </a:rPr>
                  <a:t>Standard deviation of the distribution of these estimates (i.e., variance of our estimator) is known as the standard error</a:t>
                </a:r>
              </a:p>
              <a:p>
                <a:pPr>
                  <a:buSzPct val="100000"/>
                </a:pPr>
                <a:endParaRPr lang="en-US" dirty="0">
                  <a:latin typeface="+mn-lt"/>
                </a:endParaRPr>
              </a:p>
              <a:p>
                <a:pPr marL="0" indent="0">
                  <a:buSzPct val="100000"/>
                  <a:buFont typeface="Arial"/>
                  <a:buNone/>
                </a:pPr>
                <a:endParaRPr lang="en-US" dirty="0">
                  <a:latin typeface="+mn-lt"/>
                </a:endParaRPr>
              </a:p>
              <a:p>
                <a:pPr marL="0" indent="0">
                  <a:buFont typeface="Arial"/>
                  <a:buNone/>
                </a:pPr>
                <a:endParaRPr lang="en-US" dirty="0">
                  <a:latin typeface="+mn-lt"/>
                </a:endParaRPr>
              </a:p>
              <a:p>
                <a:pPr marL="0" indent="0">
                  <a:buFont typeface="Arial"/>
                  <a:buNone/>
                </a:pPr>
                <a:endParaRPr lang="en-US" dirty="0">
                  <a:latin typeface="+mn-lt"/>
                </a:endParaRPr>
              </a:p>
              <a:p>
                <a:pPr marL="0" indent="0">
                  <a:buNone/>
                </a:pPr>
                <a:endParaRPr lang="en-US" dirty="0">
                  <a:latin typeface="+mn-lt"/>
                </a:endParaRPr>
              </a:p>
              <a:p>
                <a:pPr marL="0" indent="0">
                  <a:buFont typeface="Arial"/>
                  <a:buNone/>
                </a:pPr>
                <a:endParaRPr lang="en-US" dirty="0">
                  <a:latin typeface="+mn-lt"/>
                </a:endParaRPr>
              </a:p>
            </p:txBody>
          </p:sp>
        </mc:Choice>
        <mc:Fallback xmlns="">
          <p:sp>
            <p:nvSpPr>
              <p:cNvPr id="4" name="Content Placeholder 3">
                <a:extLst>
                  <a:ext uri="{FF2B5EF4-FFF2-40B4-BE49-F238E27FC236}">
                    <a16:creationId xmlns:a16="http://schemas.microsoft.com/office/drawing/2014/main" id="{EF2211FC-4150-55F4-8280-E7705C1031F2}"/>
                  </a:ext>
                </a:extLst>
              </p:cNvPr>
              <p:cNvSpPr txBox="1">
                <a:spLocks noRot="1" noChangeAspect="1" noMove="1" noResize="1" noEditPoints="1" noAdjustHandles="1" noChangeArrowheads="1" noChangeShapeType="1" noTextEdit="1"/>
              </p:cNvSpPr>
              <p:nvPr/>
            </p:nvSpPr>
            <p:spPr>
              <a:xfrm>
                <a:off x="838200" y="1702963"/>
                <a:ext cx="10515600" cy="4602335"/>
              </a:xfrm>
              <a:prstGeom prst="rect">
                <a:avLst/>
              </a:prstGeom>
              <a:blipFill>
                <a:blip r:embed="rId3"/>
                <a:stretch>
                  <a:fillRect r="-13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669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68"/>
          <p:cNvSpPr txBox="1">
            <a:spLocks noGrp="1"/>
          </p:cNvSpPr>
          <p:nvPr>
            <p:ph type="title"/>
          </p:nvPr>
        </p:nvSpPr>
        <p:spPr>
          <a:xfrm>
            <a:off x="838200" y="2402630"/>
            <a:ext cx="10515600" cy="20527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How do we estimate standard errors?</a:t>
            </a:r>
            <a:endParaRPr dirty="0"/>
          </a:p>
        </p:txBody>
      </p:sp>
      <p:sp>
        <p:nvSpPr>
          <p:cNvPr id="743" name="Google Shape;743;p1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128</a:t>
            </a:fld>
            <a:endParaRPr/>
          </a:p>
        </p:txBody>
      </p:sp>
    </p:spTree>
    <p:extLst>
      <p:ext uri="{BB962C8B-B14F-4D97-AF65-F5344CB8AC3E}">
        <p14:creationId xmlns:p14="http://schemas.microsoft.com/office/powerpoint/2010/main" val="3202120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Homoskedasticity of the error term</a:t>
            </a:r>
            <a:endParaRPr dirty="0"/>
          </a:p>
        </p:txBody>
      </p:sp>
      <p:sp>
        <p:nvSpPr>
          <p:cNvPr id="936" name="Google Shape;936;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129</a:t>
            </a:fld>
            <a:endParaRPr/>
          </a:p>
        </p:txBody>
      </p:sp>
      <mc:AlternateContent xmlns:mc="http://schemas.openxmlformats.org/markup-compatibility/2006" xmlns:a14="http://schemas.microsoft.com/office/drawing/2010/main">
        <mc:Choice Requires="a14">
          <p:sp>
            <p:nvSpPr>
              <p:cNvPr id="8" name="Content Placeholder 5">
                <a:extLst>
                  <a:ext uri="{FF2B5EF4-FFF2-40B4-BE49-F238E27FC236}">
                    <a16:creationId xmlns:a16="http://schemas.microsoft.com/office/drawing/2014/main" id="{FA843263-7CC9-21B0-3610-2497A3657A39}"/>
                  </a:ext>
                </a:extLst>
              </p:cNvPr>
              <p:cNvSpPr txBox="1">
                <a:spLocks/>
              </p:cNvSpPr>
              <p:nvPr/>
            </p:nvSpPr>
            <p:spPr>
              <a:xfrm>
                <a:off x="838200" y="1825624"/>
                <a:ext cx="10515600" cy="45307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solidFill>
                      <a:schemeClr val="tx1"/>
                    </a:solidFill>
                  </a:rPr>
                  <a:t>Imagine that the true model is:</a:t>
                </a:r>
              </a:p>
              <a:p>
                <a:pPr marL="114300" indent="0">
                  <a:buSzPct val="100000"/>
                  <a:buNone/>
                </a:pPr>
                <a:endParaRPr lang="en-US" dirty="0">
                  <a:solidFill>
                    <a:schemeClr val="tx1"/>
                  </a:solidFill>
                </a:endParaRPr>
              </a:p>
              <a:p>
                <a:pPr marL="114300" indent="0">
                  <a:buSzPct val="1000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𝑆𝐵</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𝑠𝑐h𝑙𝑦𝑟</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oMath>
                  </m:oMathPara>
                </a14:m>
                <a:endParaRPr lang="en-US" dirty="0">
                  <a:solidFill>
                    <a:schemeClr val="tx1"/>
                  </a:solidFill>
                </a:endParaRPr>
              </a:p>
              <a:p>
                <a:pPr>
                  <a:buSzPct val="100000"/>
                </a:pPr>
                <a:endParaRPr lang="en-US" dirty="0">
                  <a:solidFill>
                    <a:srgbClr val="FF9300"/>
                  </a:solidFill>
                </a:endParaRPr>
              </a:p>
              <a:p>
                <a:pPr>
                  <a:buSzPct val="100000"/>
                </a:pPr>
                <a:r>
                  <a:rPr lang="en-US" dirty="0">
                    <a:solidFill>
                      <a:schemeClr val="tx1"/>
                    </a:solidFill>
                  </a:rPr>
                  <a:t>Homoskedasticity:</a:t>
                </a:r>
                <a:r>
                  <a:rPr lang="en-US" dirty="0"/>
                  <a:t> </a:t>
                </a:r>
                <a14:m>
                  <m:oMath xmlns:m="http://schemas.openxmlformats.org/officeDocument/2006/math">
                    <m:r>
                      <a:rPr lang="en-US" i="1">
                        <a:latin typeface="Cambria Math" panose="02040503050406030204" pitchFamily="18" charset="0"/>
                      </a:rPr>
                      <m:t>𝑉𝑎𝑟</m:t>
                    </m:r>
                    <m:d>
                      <m:dPr>
                        <m:ctrlPr>
                          <a:rPr lang="en-US" i="1">
                            <a:latin typeface="Cambria Math" panose="02040503050406030204" pitchFamily="18" charset="0"/>
                          </a:rPr>
                        </m:ctrlPr>
                      </m:dPr>
                      <m:e>
                        <m:r>
                          <a:rPr lang="en-US" i="1">
                            <a:latin typeface="Cambria Math" panose="02040503050406030204" pitchFamily="18" charset="0"/>
                          </a:rPr>
                          <m:t>𝜖</m:t>
                        </m:r>
                      </m:e>
                      <m:e>
                        <m:r>
                          <a:rPr lang="en-US" i="1">
                            <a:latin typeface="Cambria Math" panose="02040503050406030204" pitchFamily="18" charset="0"/>
                          </a:rPr>
                          <m:t>𝑋</m:t>
                        </m:r>
                      </m:e>
                    </m:d>
                    <m:r>
                      <a:rPr lang="en-US" i="1">
                        <a:latin typeface="Cambria Math" panose="02040503050406030204" pitchFamily="18" charset="0"/>
                      </a:rPr>
                      <m:t>=</m:t>
                    </m:r>
                    <m:r>
                      <a:rPr lang="en-US" i="1">
                        <a:latin typeface="Cambria Math" panose="02040503050406030204" pitchFamily="18" charset="0"/>
                      </a:rPr>
                      <m:t>𝑉𝑎𝑟</m:t>
                    </m:r>
                    <m:d>
                      <m:dPr>
                        <m:ctrlPr>
                          <a:rPr lang="en-US" i="1">
                            <a:latin typeface="Cambria Math" panose="02040503050406030204" pitchFamily="18" charset="0"/>
                          </a:rPr>
                        </m:ctrlPr>
                      </m:dPr>
                      <m:e>
                        <m:r>
                          <a:rPr lang="en-US" i="1">
                            <a:latin typeface="Cambria Math" panose="02040503050406030204" pitchFamily="18" charset="0"/>
                          </a:rPr>
                          <m:t>𝜖</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oMath>
                </a14:m>
                <a:endParaRPr lang="en-US" dirty="0"/>
              </a:p>
            </p:txBody>
          </p:sp>
        </mc:Choice>
        <mc:Fallback xmlns="">
          <p:sp>
            <p:nvSpPr>
              <p:cNvPr id="8" name="Content Placeholder 5">
                <a:extLst>
                  <a:ext uri="{FF2B5EF4-FFF2-40B4-BE49-F238E27FC236}">
                    <a16:creationId xmlns:a16="http://schemas.microsoft.com/office/drawing/2014/main" id="{FA843263-7CC9-21B0-3610-2497A3657A39}"/>
                  </a:ext>
                </a:extLst>
              </p:cNvPr>
              <p:cNvSpPr txBox="1">
                <a:spLocks noRot="1" noChangeAspect="1" noMove="1" noResize="1" noEditPoints="1" noAdjustHandles="1" noChangeArrowheads="1" noChangeShapeType="1" noTextEdit="1"/>
              </p:cNvSpPr>
              <p:nvPr/>
            </p:nvSpPr>
            <p:spPr>
              <a:xfrm>
                <a:off x="838200" y="1825624"/>
                <a:ext cx="10515600" cy="4530725"/>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The tails matter too: case of blood pressure</a:t>
            </a:r>
            <a:endParaRPr dirty="0"/>
          </a:p>
        </p:txBody>
      </p:sp>
      <p:sp>
        <p:nvSpPr>
          <p:cNvPr id="489" name="Google Shape;489;p30"/>
          <p:cNvSpPr txBox="1"/>
          <p:nvPr/>
        </p:nvSpPr>
        <p:spPr>
          <a:xfrm>
            <a:off x="9794449" y="6457890"/>
            <a:ext cx="256409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i="1">
                <a:solidFill>
                  <a:srgbClr val="BFBFBF"/>
                </a:solidFill>
                <a:latin typeface="Arial"/>
                <a:ea typeface="Arial"/>
                <a:cs typeface="Arial"/>
                <a:sym typeface="Arial"/>
              </a:rPr>
              <a:t>This figure is a recreation of a figure from Fuchs et. al. (2020 with simulated data.</a:t>
            </a:r>
            <a:endParaRPr/>
          </a:p>
        </p:txBody>
      </p:sp>
      <p:sp>
        <p:nvSpPr>
          <p:cNvPr id="490" name="Google Shape;49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491" name="Google Shape;491;p30" descr="A picture containing text, diagram, line, screenshot&#10;&#10;Description automatically generated"/>
          <p:cNvPicPr preferRelativeResize="0"/>
          <p:nvPr/>
        </p:nvPicPr>
        <p:blipFill rotWithShape="1">
          <a:blip r:embed="rId3">
            <a:alphaModFix/>
          </a:blip>
          <a:srcRect/>
          <a:stretch/>
        </p:blipFill>
        <p:spPr>
          <a:xfrm>
            <a:off x="1887718" y="1676401"/>
            <a:ext cx="7772400" cy="5181599"/>
          </a:xfrm>
          <a:prstGeom prst="rect">
            <a:avLst/>
          </a:prstGeom>
          <a:noFill/>
          <a:ln>
            <a:noFill/>
          </a:ln>
        </p:spPr>
      </p:pic>
      <p:sp>
        <p:nvSpPr>
          <p:cNvPr id="492" name="Google Shape;492;p30"/>
          <p:cNvSpPr/>
          <p:nvPr/>
        </p:nvSpPr>
        <p:spPr>
          <a:xfrm rot="-5400000">
            <a:off x="8093697" y="5958525"/>
            <a:ext cx="197963" cy="1600985"/>
          </a:xfrm>
          <a:prstGeom prst="leftBrace">
            <a:avLst>
              <a:gd name="adj1" fmla="val 8333"/>
              <a:gd name="adj2" fmla="val 50000"/>
            </a:avLst>
          </a:prstGeom>
          <a:noFill/>
          <a:ln w="3810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3" name="Google Shape;493;p30"/>
          <p:cNvSpPr/>
          <p:nvPr/>
        </p:nvSpPr>
        <p:spPr>
          <a:xfrm>
            <a:off x="1687399" y="2422533"/>
            <a:ext cx="200320" cy="1772395"/>
          </a:xfrm>
          <a:prstGeom prst="leftBrace">
            <a:avLst>
              <a:gd name="adj1" fmla="val 8333"/>
              <a:gd name="adj2" fmla="val 50000"/>
            </a:avLst>
          </a:prstGeom>
          <a:noFill/>
          <a:ln w="3810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30"/>
          <p:cNvSpPr/>
          <p:nvPr/>
        </p:nvSpPr>
        <p:spPr>
          <a:xfrm rot="-5400000">
            <a:off x="4974996" y="5956434"/>
            <a:ext cx="197963" cy="1600985"/>
          </a:xfrm>
          <a:prstGeom prst="leftBrace">
            <a:avLst>
              <a:gd name="adj1" fmla="val 8333"/>
              <a:gd name="adj2" fmla="val 50000"/>
            </a:avLst>
          </a:prstGeom>
          <a:noFill/>
          <a:ln w="381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9300"/>
              </a:solidFill>
              <a:latin typeface="Arial"/>
              <a:ea typeface="Arial"/>
              <a:cs typeface="Arial"/>
              <a:sym typeface="Arial"/>
            </a:endParaRPr>
          </a:p>
        </p:txBody>
      </p:sp>
      <p:sp>
        <p:nvSpPr>
          <p:cNvPr id="495" name="Google Shape;495;p30"/>
          <p:cNvSpPr/>
          <p:nvPr/>
        </p:nvSpPr>
        <p:spPr>
          <a:xfrm>
            <a:off x="1687398" y="5148771"/>
            <a:ext cx="200319" cy="771263"/>
          </a:xfrm>
          <a:prstGeom prst="leftBrace">
            <a:avLst>
              <a:gd name="adj1" fmla="val 8333"/>
              <a:gd name="adj2" fmla="val 50000"/>
            </a:avLst>
          </a:prstGeom>
          <a:noFill/>
          <a:ln w="381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93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Violations of homoskedasticity</a:t>
            </a:r>
            <a:endParaRPr dirty="0"/>
          </a:p>
        </p:txBody>
      </p:sp>
      <p:sp>
        <p:nvSpPr>
          <p:cNvPr id="936" name="Google Shape;936;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130</a:t>
            </a:fld>
            <a:endParaRPr/>
          </a:p>
        </p:txBody>
      </p:sp>
      <p:sp>
        <p:nvSpPr>
          <p:cNvPr id="8" name="Content Placeholder 5">
            <a:extLst>
              <a:ext uri="{FF2B5EF4-FFF2-40B4-BE49-F238E27FC236}">
                <a16:creationId xmlns:a16="http://schemas.microsoft.com/office/drawing/2014/main" id="{FA843263-7CC9-21B0-3610-2497A3657A39}"/>
              </a:ext>
            </a:extLst>
          </p:cNvPr>
          <p:cNvSpPr txBox="1">
            <a:spLocks/>
          </p:cNvSpPr>
          <p:nvPr/>
        </p:nvSpPr>
        <p:spPr>
          <a:xfrm>
            <a:off x="838200" y="1825624"/>
            <a:ext cx="10515600" cy="45307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Homoskedasticity is almost always violated in practice</a:t>
            </a:r>
          </a:p>
          <a:p>
            <a:pPr>
              <a:buSzPct val="100000"/>
            </a:pPr>
            <a:endParaRPr lang="en-US" dirty="0">
              <a:solidFill>
                <a:schemeClr val="tx1"/>
              </a:solidFill>
            </a:endParaRPr>
          </a:p>
          <a:p>
            <a:pPr>
              <a:buSzPct val="100000"/>
            </a:pPr>
            <a:r>
              <a:rPr lang="en-US" dirty="0">
                <a:solidFill>
                  <a:schemeClr val="tx1"/>
                </a:solidFill>
              </a:rPr>
              <a:t>Heteroskedasticity is more common</a:t>
            </a:r>
            <a:r>
              <a:rPr lang="en-US" dirty="0"/>
              <a:t> </a:t>
            </a:r>
          </a:p>
          <a:p>
            <a:pPr lvl="1">
              <a:buSzPct val="100000"/>
            </a:pPr>
            <a:r>
              <a:rPr lang="en-US" dirty="0"/>
              <a:t>Error variance depends on the covariates</a:t>
            </a:r>
          </a:p>
          <a:p>
            <a:pPr lvl="1">
              <a:buSzPct val="100000"/>
            </a:pPr>
            <a:r>
              <a:rPr lang="en-US" dirty="0"/>
              <a:t>Errors are independent but not identically distributed </a:t>
            </a:r>
          </a:p>
          <a:p>
            <a:pPr>
              <a:buSzPct val="100000"/>
            </a:pPr>
            <a:endParaRPr lang="en-US" dirty="0">
              <a:solidFill>
                <a:schemeClr val="tx1"/>
              </a:solidFill>
            </a:endParaRPr>
          </a:p>
          <a:p>
            <a:pPr>
              <a:buSzPct val="100000"/>
            </a:pPr>
            <a:r>
              <a:rPr lang="en-US" dirty="0">
                <a:solidFill>
                  <a:schemeClr val="tx1"/>
                </a:solidFill>
              </a:rPr>
              <a:t>Correlated outcomes</a:t>
            </a:r>
            <a:r>
              <a:rPr lang="en-US" dirty="0"/>
              <a:t> over time in longitudinal, survival, or time series data</a:t>
            </a:r>
          </a:p>
          <a:p>
            <a:pPr lvl="1">
              <a:buSzPct val="100000"/>
            </a:pPr>
            <a:r>
              <a:rPr lang="en-US" dirty="0"/>
              <a:t>Errors are not independent</a:t>
            </a:r>
          </a:p>
        </p:txBody>
      </p:sp>
    </p:spTree>
    <p:extLst>
      <p:ext uri="{BB962C8B-B14F-4D97-AF65-F5344CB8AC3E}">
        <p14:creationId xmlns:p14="http://schemas.microsoft.com/office/powerpoint/2010/main" val="21385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How can we estimate standard errors?</a:t>
            </a:r>
            <a:endParaRPr dirty="0"/>
          </a:p>
        </p:txBody>
      </p:sp>
      <p:sp>
        <p:nvSpPr>
          <p:cNvPr id="722" name="Google Shape;722;p165"/>
          <p:cNvSpPr txBox="1">
            <a:spLocks noGrp="1"/>
          </p:cNvSpPr>
          <p:nvPr>
            <p:ph type="body" idx="1"/>
          </p:nvPr>
        </p:nvSpPr>
        <p:spPr>
          <a:xfrm>
            <a:off x="838200" y="2386361"/>
            <a:ext cx="10515600" cy="379060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Sandwich estimator</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Bootstrapping</a:t>
            </a:r>
          </a:p>
        </p:txBody>
      </p:sp>
      <p:sp>
        <p:nvSpPr>
          <p:cNvPr id="723" name="Google Shape;723;p1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131</a:t>
            </a:fld>
            <a:endParaRPr/>
          </a:p>
        </p:txBody>
      </p:sp>
    </p:spTree>
    <p:extLst>
      <p:ext uri="{BB962C8B-B14F-4D97-AF65-F5344CB8AC3E}">
        <p14:creationId xmlns:p14="http://schemas.microsoft.com/office/powerpoint/2010/main" val="178589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g2c03590cb7c_0_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Heteroskedasticity robust standard errors for OLS coefficients 💪🏼💪🏾💪🏼</a:t>
            </a:r>
            <a:endParaRPr dirty="0"/>
          </a:p>
        </p:txBody>
      </p:sp>
      <p:sp>
        <p:nvSpPr>
          <p:cNvPr id="1009" name="Google Shape;1009;g2c03590cb7c_0_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132</a:t>
            </a:fld>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FD56296-EA39-CB5A-14A3-F0FEB18D2F82}"/>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14:m>
                  <m:oMath xmlns:m="http://schemas.openxmlformats.org/officeDocument/2006/math">
                    <m:r>
                      <m:rPr>
                        <m:nor/>
                      </m:rPr>
                      <a:rPr lang="en-US" dirty="0" smtClean="0"/>
                      <m:t>Estimate</m:t>
                    </m:r>
                    <m:r>
                      <m:rPr>
                        <m:nor/>
                      </m:rPr>
                      <a:rPr lang="en-US" dirty="0" smtClean="0"/>
                      <m:t> </m:t>
                    </m:r>
                    <m:r>
                      <m:rPr>
                        <m:nor/>
                      </m:rPr>
                      <a:rPr lang="en-US" dirty="0" smtClean="0">
                        <a:solidFill>
                          <a:srgbClr val="FF9300"/>
                        </a:solidFill>
                      </a:rPr>
                      <m:t>heteroskedasticity</m:t>
                    </m:r>
                    <m:r>
                      <m:rPr>
                        <m:nor/>
                      </m:rPr>
                      <a:rPr lang="en-US" dirty="0" smtClean="0">
                        <a:solidFill>
                          <a:srgbClr val="FF9300"/>
                        </a:solidFill>
                      </a:rPr>
                      <m:t> </m:t>
                    </m:r>
                    <m:r>
                      <m:rPr>
                        <m:nor/>
                      </m:rPr>
                      <a:rPr lang="en-US" dirty="0" smtClean="0">
                        <a:solidFill>
                          <a:srgbClr val="FF9300"/>
                        </a:solidFill>
                      </a:rPr>
                      <m:t>robust</m:t>
                    </m:r>
                    <m:r>
                      <m:rPr>
                        <m:nor/>
                      </m:rPr>
                      <a:rPr lang="en-US" dirty="0" smtClean="0">
                        <a:solidFill>
                          <a:srgbClr val="FF9300"/>
                        </a:solidFill>
                      </a:rPr>
                      <m:t> </m:t>
                    </m:r>
                    <m:r>
                      <m:rPr>
                        <m:nor/>
                      </m:rPr>
                      <a:rPr lang="en-US" dirty="0" smtClean="0">
                        <a:solidFill>
                          <a:srgbClr val="FF9300"/>
                        </a:solidFill>
                      </a:rPr>
                      <m:t>standard</m:t>
                    </m:r>
                    <m:r>
                      <m:rPr>
                        <m:nor/>
                      </m:rPr>
                      <a:rPr lang="en-US" dirty="0" smtClean="0">
                        <a:solidFill>
                          <a:srgbClr val="FF9300"/>
                        </a:solidFill>
                      </a:rPr>
                      <m:t> </m:t>
                    </m:r>
                    <m:r>
                      <m:rPr>
                        <m:nor/>
                      </m:rPr>
                      <a:rPr lang="en-US" dirty="0" smtClean="0">
                        <a:solidFill>
                          <a:srgbClr val="FF9300"/>
                        </a:solidFill>
                      </a:rPr>
                      <m:t>errors</m:t>
                    </m:r>
                    <m:r>
                      <m:rPr>
                        <m:nor/>
                      </m:rPr>
                      <a:rPr lang="en-US" dirty="0" smtClean="0"/>
                      <m:t> </m:t>
                    </m:r>
                    <m:r>
                      <m:rPr>
                        <m:nor/>
                      </m:rPr>
                      <a:rPr lang="en-US" dirty="0" smtClean="0"/>
                      <m:t>of</m:t>
                    </m:r>
                    <m:r>
                      <m:rPr>
                        <m:nor/>
                      </m:rPr>
                      <a:rPr lang="en-US" dirty="0" smtClean="0"/>
                      <m:t> </m:t>
                    </m:r>
                    <m:r>
                      <m:rPr>
                        <m:nor/>
                      </m:rPr>
                      <a:rPr lang="en-US" dirty="0" smtClean="0"/>
                      <m:t>linear</m:t>
                    </m:r>
                    <m:r>
                      <m:rPr>
                        <m:nor/>
                      </m:rPr>
                      <a:rPr lang="en-US" dirty="0" smtClean="0"/>
                      <m:t> </m:t>
                    </m:r>
                    <m:r>
                      <m:rPr>
                        <m:nor/>
                      </m:rPr>
                      <a:rPr lang="en-US" dirty="0" smtClean="0"/>
                      <m:t>regression</m:t>
                    </m:r>
                    <m:r>
                      <m:rPr>
                        <m:nor/>
                      </m:rPr>
                      <a:rPr lang="en-US" dirty="0" smtClean="0"/>
                      <m:t> </m:t>
                    </m:r>
                    <m:r>
                      <m:rPr>
                        <m:nor/>
                      </m:rPr>
                      <a:rPr lang="en-US" dirty="0" smtClean="0"/>
                      <m:t>coefficients</m:t>
                    </m:r>
                    <m:r>
                      <m:rPr>
                        <m:nor/>
                      </m:rPr>
                      <a:rPr lang="en-US" dirty="0" smtClean="0"/>
                      <m:t> </m:t>
                    </m:r>
                    <m:r>
                      <m:rPr>
                        <m:nor/>
                      </m:rPr>
                      <a:rPr lang="en-US" dirty="0" smtClean="0"/>
                      <m:t>as</m:t>
                    </m:r>
                  </m:oMath>
                </a14:m>
                <a:endParaRPr lang="en-US" dirty="0"/>
              </a:p>
              <a:p>
                <a:pPr marL="0" indent="0">
                  <a:buFont typeface="Arial"/>
                  <a:buNone/>
                </a:pPr>
                <a:endParaRPr lang="en-US" dirty="0"/>
              </a:p>
              <a:p>
                <a:pPr marL="0" indent="0">
                  <a:buFont typeface="Arial"/>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𝑠𝑒</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smtClean="0">
                              <a:latin typeface="Cambria Math" panose="02040503050406030204" pitchFamily="18" charset="0"/>
                            </a:rPr>
                          </m:ctrlPr>
                        </m:sSupPr>
                        <m:e>
                          <m:r>
                            <a:rPr lang="en-US" i="1" smtClean="0">
                              <a:latin typeface="Cambria Math" panose="02040503050406030204" pitchFamily="18" charset="0"/>
                            </a:rPr>
                            <m:t>𝑋</m:t>
                          </m:r>
                        </m:e>
                        <m:sup>
                          <m:r>
                            <a:rPr lang="en-US" i="1" smtClean="0">
                              <a:latin typeface="Cambria Math" panose="02040503050406030204" pitchFamily="18" charset="0"/>
                            </a:rPr>
                            <m:t>′</m:t>
                          </m:r>
                        </m:sup>
                      </m:sSup>
                      <m:r>
                        <a:rPr lang="en-US" smtClean="0">
                          <a:latin typeface="Cambria Math" panose="02040503050406030204" pitchFamily="18" charset="0"/>
                        </a:rPr>
                        <m:t> </m:t>
                      </m:r>
                      <m:r>
                        <m:rPr>
                          <m:sty m:val="p"/>
                        </m:rPr>
                        <a:rPr lang="en-US" smtClean="0">
                          <a:latin typeface="Cambria Math" panose="02040503050406030204" pitchFamily="18" charset="0"/>
                        </a:rPr>
                        <m:t>Ω</m:t>
                      </m:r>
                      <m:r>
                        <a:rPr lang="en-US" smtClean="0">
                          <a:latin typeface="Cambria Math" panose="02040503050406030204" pitchFamily="18" charset="0"/>
                        </a:rPr>
                        <m:t> </m:t>
                      </m:r>
                      <m:r>
                        <a:rPr lang="en-US" i="1" smtClean="0">
                          <a:latin typeface="Cambria Math" panose="02040503050406030204" pitchFamily="18" charset="0"/>
                        </a:rPr>
                        <m:t>𝑋</m:t>
                      </m:r>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i="1" smtClean="0">
                                      <a:latin typeface="Cambria Math" panose="02040503050406030204" pitchFamily="18" charset="0"/>
                                    </a:rPr>
                                    <m:t>𝑋</m:t>
                                  </m:r>
                                </m:e>
                                <m:sup>
                                  <m:r>
                                    <a:rPr lang="en-US" i="1" smtClean="0">
                                      <a:latin typeface="Cambria Math" panose="02040503050406030204" pitchFamily="18" charset="0"/>
                                    </a:rPr>
                                    <m:t>′</m:t>
                                  </m:r>
                                </m:sup>
                              </m:sSup>
                              <m:r>
                                <a:rPr lang="en-US" i="1" smtClean="0">
                                  <a:latin typeface="Cambria Math" panose="02040503050406030204" pitchFamily="18" charset="0"/>
                                </a:rPr>
                                <m:t>𝑋</m:t>
                              </m:r>
                            </m:e>
                          </m:d>
                        </m:e>
                        <m:sup>
                          <m:r>
                            <a:rPr lang="en-US" i="1" smtClean="0">
                              <a:latin typeface="Cambria Math" panose="02040503050406030204" pitchFamily="18" charset="0"/>
                            </a:rPr>
                            <m:t>−1</m:t>
                          </m:r>
                        </m:sup>
                      </m:sSup>
                    </m:oMath>
                  </m:oMathPara>
                </a14:m>
                <a:endParaRPr lang="en-US" dirty="0"/>
              </a:p>
              <a:p>
                <a:pPr marL="0" indent="0">
                  <a:buFont typeface="Arial"/>
                  <a:buNone/>
                </a:pPr>
                <a:endParaRPr lang="en-US" dirty="0"/>
              </a:p>
              <a:p>
                <a:pPr marL="0" indent="0">
                  <a:buFont typeface="Arial"/>
                  <a:buNone/>
                </a:pPr>
                <a:r>
                  <a:rPr lang="en-US" dirty="0"/>
                  <a:t>Where </a:t>
                </a:r>
                <a14:m>
                  <m:oMath xmlns:m="http://schemas.openxmlformats.org/officeDocument/2006/math">
                    <m:r>
                      <m:rPr>
                        <m:sty m:val="p"/>
                      </m:rPr>
                      <a:rPr lang="en-US" smtClean="0">
                        <a:latin typeface="Cambria Math" panose="02040503050406030204" pitchFamily="18" charset="0"/>
                      </a:rPr>
                      <m:t>Ω</m:t>
                    </m:r>
                    <m:r>
                      <a:rPr lang="en-US"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rPr>
                                <m:t>0</m:t>
                              </m:r>
                            </m:e>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2</m:t>
                                  </m:r>
                                </m:sup>
                              </m:sSubSup>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𝑛</m:t>
                                  </m:r>
                                </m:sub>
                                <m:sup>
                                  <m:r>
                                    <a:rPr lang="en-US" i="1">
                                      <a:latin typeface="Cambria Math" panose="02040503050406030204" pitchFamily="18" charset="0"/>
                                      <a:ea typeface="Cambria Math" panose="02040503050406030204" pitchFamily="18" charset="0"/>
                                    </a:rPr>
                                    <m:t>2</m:t>
                                  </m:r>
                                </m:sup>
                              </m:sSubSup>
                            </m:e>
                          </m:mr>
                        </m:m>
                      </m:e>
                    </m:d>
                  </m:oMath>
                </a14:m>
                <a:r>
                  <a:rPr lang="en-US" dirty="0"/>
                  <a: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a:rPr lang="en-US" i="1" smtClean="0">
                                  <a:latin typeface="Cambria Math" panose="02040503050406030204" pitchFamily="18" charset="0"/>
                                </a:rPr>
                                <m:t>𝑉</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1</m:t>
                                  </m:r>
                                </m:sub>
                              </m:sSub>
                              <m:r>
                                <a:rPr lang="en-US" i="1" smtClean="0">
                                  <a:latin typeface="Cambria Math" panose="02040503050406030204" pitchFamily="18" charset="0"/>
                                </a:rPr>
                                <m:t>)</m:t>
                              </m:r>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rPr>
                                <m:t>0</m:t>
                              </m:r>
                            </m:e>
                            <m:e>
                              <m:r>
                                <a:rPr lang="en-US" i="1" smtClean="0">
                                  <a:latin typeface="Cambria Math" panose="02040503050406030204" pitchFamily="18" charset="0"/>
                                  <a:ea typeface="Cambria Math" panose="02040503050406030204" pitchFamily="18" charset="0"/>
                                </a:rPr>
                                <m:t>𝑉</m:t>
                              </m:r>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rPr>
                                <m:t>𝑉</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𝑛</m:t>
                                  </m:r>
                                </m:sub>
                              </m:sSub>
                              <m:r>
                                <a:rPr lang="en-US" i="1" smtClean="0">
                                  <a:latin typeface="Cambria Math" panose="02040503050406030204" pitchFamily="18" charset="0"/>
                                </a:rPr>
                                <m:t>)</m:t>
                              </m:r>
                            </m:e>
                          </m:mr>
                        </m:m>
                      </m:e>
                    </m:d>
                  </m:oMath>
                </a14:m>
                <a:endParaRPr lang="en-US" dirty="0"/>
              </a:p>
              <a:p>
                <a:endParaRPr lang="en-US" dirty="0"/>
              </a:p>
            </p:txBody>
          </p:sp>
        </mc:Choice>
        <mc:Fallback xmlns="">
          <p:sp>
            <p:nvSpPr>
              <p:cNvPr id="5" name="Content Placeholder 2">
                <a:extLst>
                  <a:ext uri="{FF2B5EF4-FFF2-40B4-BE49-F238E27FC236}">
                    <a16:creationId xmlns:a16="http://schemas.microsoft.com/office/drawing/2014/main" id="{4FD56296-EA39-CB5A-14A3-F0FEB18D2F82}"/>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l="-1217"/>
                </a:stretch>
              </a:blipFill>
              <a:ln>
                <a:noFill/>
              </a:ln>
            </p:spPr>
            <p:txBody>
              <a:bodyPr/>
              <a:lstStyle/>
              <a:p>
                <a:r>
                  <a:rPr lang="en-US">
                    <a:noFill/>
                  </a:rPr>
                  <a:t> </a:t>
                </a:r>
              </a:p>
            </p:txBody>
          </p:sp>
        </mc:Fallback>
      </mc:AlternateContent>
      <p:sp>
        <p:nvSpPr>
          <p:cNvPr id="4" name="Rectangle 3">
            <a:extLst>
              <a:ext uri="{FF2B5EF4-FFF2-40B4-BE49-F238E27FC236}">
                <a16:creationId xmlns:a16="http://schemas.microsoft.com/office/drawing/2014/main" id="{76546BBE-CC50-8446-1EC3-FEB70010CAA1}"/>
              </a:ext>
            </a:extLst>
          </p:cNvPr>
          <p:cNvSpPr/>
          <p:nvPr/>
        </p:nvSpPr>
        <p:spPr>
          <a:xfrm>
            <a:off x="5054138" y="3217025"/>
            <a:ext cx="1571105" cy="465513"/>
          </a:xfrm>
          <a:prstGeom prst="rect">
            <a:avLst/>
          </a:prstGeom>
          <a:noFill/>
          <a:ln w="38100">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7DD9F8-6368-51A1-FE79-CB7D3C8D81C6}"/>
              </a:ext>
            </a:extLst>
          </p:cNvPr>
          <p:cNvSpPr/>
          <p:nvPr/>
        </p:nvSpPr>
        <p:spPr>
          <a:xfrm>
            <a:off x="7002088" y="3217025"/>
            <a:ext cx="1571105" cy="465513"/>
          </a:xfrm>
          <a:prstGeom prst="rect">
            <a:avLst/>
          </a:prstGeom>
          <a:noFill/>
          <a:ln w="38100">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7BED4C-2225-5F29-CC15-25E40157FF20}"/>
              </a:ext>
            </a:extLst>
          </p:cNvPr>
          <p:cNvSpPr/>
          <p:nvPr/>
        </p:nvSpPr>
        <p:spPr>
          <a:xfrm>
            <a:off x="6625243" y="3217025"/>
            <a:ext cx="376845" cy="465513"/>
          </a:xfrm>
          <a:prstGeom prst="rect">
            <a:avLst/>
          </a:prstGeom>
          <a:noFill/>
          <a:ln w="38100">
            <a:solidFill>
              <a:srgbClr val="F249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Heteroskedasticity robust standard errors for RIF-OLS coefficients💪🏼💪🏾💪🏼</a:t>
            </a:r>
            <a:endParaRPr dirty="0"/>
          </a:p>
        </p:txBody>
      </p:sp>
      <p:sp>
        <p:nvSpPr>
          <p:cNvPr id="1049" name="Google Shape;1049;p1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133</a:t>
            </a:fld>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5228F8DF-D6B5-86FF-F813-3CCCAA83DD8A}"/>
                  </a:ext>
                </a:extLst>
              </p:cNvPr>
              <p:cNvSpPr txBox="1">
                <a:spLocks/>
              </p:cNvSpPr>
              <p:nvPr/>
            </p:nvSpPr>
            <p:spPr>
              <a:xfrm>
                <a:off x="838200" y="1825624"/>
                <a:ext cx="10515600" cy="4205525"/>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buFont typeface="Arial"/>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𝑅𝐼𝐹</m:t>
                          </m:r>
                          <m:d>
                            <m:dPr>
                              <m:ctrlPr>
                                <a:rPr lang="en-US" i="1">
                                  <a:latin typeface="Cambria Math" panose="02040503050406030204" pitchFamily="18" charset="0"/>
                                </a:rPr>
                              </m:ctrlPr>
                            </m:dPr>
                            <m:e>
                              <m:r>
                                <a:rPr lang="en-US" i="1">
                                  <a:latin typeface="Cambria Math" panose="02040503050406030204" pitchFamily="18" charset="0"/>
                                </a:rPr>
                                <m:t>𝑆𝐵</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0.25</m:t>
                                  </m:r>
                                </m:sub>
                              </m:sSub>
                            </m:e>
                          </m:d>
                        </m:e>
                        <m:e>
                          <m:r>
                            <a:rPr lang="en-US" i="1" smtClean="0">
                              <a:latin typeface="Cambria Math" panose="02040503050406030204" pitchFamily="18" charset="0"/>
                            </a:rPr>
                            <m:t>𝑋</m:t>
                          </m:r>
                          <m:r>
                            <a:rPr lang="en-US" i="1">
                              <a:latin typeface="Cambria Math" panose="02040503050406030204" pitchFamily="18" charset="0"/>
                            </a:rPr>
                            <m:t>,</m:t>
                          </m:r>
                          <m:r>
                            <a:rPr lang="en-US" i="1" smtClean="0">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smtClean="0">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m:t>
                          </m:r>
                        </m:sup>
                      </m:sSup>
                      <m:r>
                        <a:rPr lang="en-US" i="1" smtClean="0">
                          <a:latin typeface="Cambria Math" panose="02040503050406030204" pitchFamily="18" charset="0"/>
                        </a:rPr>
                        <m:t>𝐶</m:t>
                      </m:r>
                    </m:oMath>
                  </m:oMathPara>
                </a14:m>
                <a:endParaRPr lang="en-US" dirty="0"/>
              </a:p>
              <a:p>
                <a:endParaRPr lang="en-US" dirty="0"/>
              </a:p>
              <a:p>
                <a:pPr>
                  <a:buSzPct val="100000"/>
                </a:pPr>
                <a:r>
                  <a:rPr lang="en-US" dirty="0"/>
                  <a:t>Estimate heteroskedasticity robust standard errors </a:t>
                </a:r>
              </a:p>
              <a:p>
                <a:pPr marL="0" indent="0">
                  <a:buFont typeface="Arial"/>
                  <a:buNone/>
                </a:pPr>
                <a:endParaRPr lang="en-US" dirty="0"/>
              </a:p>
              <a:p>
                <a:pPr marL="0" indent="0">
                  <a:buFont typeface="Arial"/>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m:rPr>
                              <m:sty m:val="p"/>
                            </m:rPr>
                            <a:rPr lang="en-US" smtClean="0">
                              <a:latin typeface="Cambria Math" panose="02040503050406030204" pitchFamily="18" charset="0"/>
                            </a:rPr>
                            <m:t>Ω</m:t>
                          </m:r>
                        </m:e>
                      </m:acc>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sSup>
                                  <m:sSupPr>
                                    <m:ctrlPr>
                                      <a:rPr lang="en-US" i="1" dirty="0" smtClean="0">
                                        <a:latin typeface="Cambria Math" panose="02040503050406030204" pitchFamily="18" charset="0"/>
                                      </a:rPr>
                                    </m:ctrlPr>
                                  </m:sSupPr>
                                  <m:e>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𝜖</m:t>
                                            </m:r>
                                          </m:e>
                                          <m:sub>
                                            <m:r>
                                              <a:rPr lang="en-US" i="1" smtClean="0">
                                                <a:latin typeface="Cambria Math" panose="02040503050406030204" pitchFamily="18" charset="0"/>
                                              </a:rPr>
                                              <m:t>1</m:t>
                                            </m:r>
                                          </m:sub>
                                        </m:sSub>
                                      </m:e>
                                    </m:acc>
                                  </m:e>
                                  <m:sup>
                                    <m:r>
                                      <a:rPr lang="en-US" i="1" dirty="0" smtClean="0">
                                        <a:latin typeface="Cambria Math" panose="02040503050406030204" pitchFamily="18" charset="0"/>
                                      </a:rPr>
                                      <m:t>2</m:t>
                                    </m:r>
                                  </m:sup>
                                </m:sSup>
                              </m:e>
                              <m:e>
                                <m:r>
                                  <a:rPr lang="en-US" i="1" smtClean="0">
                                    <a:latin typeface="Cambria Math" panose="02040503050406030204" pitchFamily="18" charset="0"/>
                                  </a:rPr>
                                  <m:t>0</m:t>
                                </m:r>
                              </m:e>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rPr>
                                  <m:t>0</m:t>
                                </m:r>
                              </m:e>
                            </m:mr>
                            <m:mr>
                              <m:e>
                                <m:r>
                                  <a:rPr lang="en-US" i="1" smtClean="0">
                                    <a:latin typeface="Cambria Math" panose="02040503050406030204" pitchFamily="18" charset="0"/>
                                  </a:rPr>
                                  <m:t>0</m:t>
                                </m:r>
                              </m:e>
                              <m:e>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smtClean="0">
                                                <a:latin typeface="Cambria Math" panose="02040503050406030204" pitchFamily="18" charset="0"/>
                                              </a:rPr>
                                              <m:t>2</m:t>
                                            </m:r>
                                          </m:sub>
                                        </m:sSub>
                                      </m:e>
                                    </m:acc>
                                  </m:e>
                                  <m:sup>
                                    <m:r>
                                      <a:rPr lang="en-US" i="1" dirty="0">
                                        <a:latin typeface="Cambria Math" panose="02040503050406030204" pitchFamily="18" charset="0"/>
                                      </a:rPr>
                                      <m:t>2</m:t>
                                    </m:r>
                                  </m:sup>
                                </m:sSup>
                              </m:e>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rPr>
                                  <m:t>0</m:t>
                                </m:r>
                              </m:e>
                            </m:mr>
                            <m:mr>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rPr>
                                  <m:t>0</m:t>
                                </m:r>
                              </m:e>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ea typeface="Cambria Math" panose="02040503050406030204" pitchFamily="18" charset="0"/>
                                  </a:rPr>
                                  <m:t>⋮</m:t>
                                </m:r>
                              </m:e>
                            </m:mr>
                            <m:mr>
                              <m:e>
                                <m:r>
                                  <a:rPr lang="en-US" i="1" smtClean="0">
                                    <a:latin typeface="Cambria Math" panose="02040503050406030204" pitchFamily="18" charset="0"/>
                                  </a:rPr>
                                  <m:t>0</m:t>
                                </m:r>
                              </m:e>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ea typeface="Cambria Math" panose="02040503050406030204" pitchFamily="18" charset="0"/>
                                  </a:rPr>
                                  <m:t>⋯</m:t>
                                </m:r>
                              </m:e>
                              <m:e>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smtClean="0">
                                                <a:latin typeface="Cambria Math" panose="02040503050406030204" pitchFamily="18" charset="0"/>
                                              </a:rPr>
                                              <m:t>𝑛</m:t>
                                            </m:r>
                                          </m:sub>
                                        </m:sSub>
                                      </m:e>
                                    </m:acc>
                                  </m:e>
                                  <m:sup>
                                    <m:r>
                                      <a:rPr lang="en-US" i="1" dirty="0">
                                        <a:latin typeface="Cambria Math" panose="02040503050406030204" pitchFamily="18" charset="0"/>
                                      </a:rPr>
                                      <m:t>2</m:t>
                                    </m:r>
                                  </m:sup>
                                </m:sSup>
                              </m:e>
                            </m:mr>
                          </m:m>
                        </m:e>
                      </m:d>
                      <m:r>
                        <a:rPr lang="en-US"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brk m:alnAt="7"/>
                                              </m:rPr>
                                              <a:rPr lang="en-US" i="1" smtClean="0">
                                                <a:latin typeface="Cambria Math" panose="02040503050406030204" pitchFamily="18" charset="0"/>
                                              </a:rPr>
                                              <m:t>𝑦</m:t>
                                            </m:r>
                                          </m:e>
                                          <m:sub>
                                            <m:r>
                                              <m:rPr>
                                                <m:brk m:alnAt="7"/>
                                              </m:rPr>
                                              <a:rPr lang="en-US" i="1" smtClean="0">
                                                <a:latin typeface="Cambria Math" panose="02040503050406030204" pitchFamily="18" charset="0"/>
                                              </a:rPr>
                                              <m:t>1</m:t>
                                            </m:r>
                                          </m:sub>
                                        </m:sSub>
                                        <m:r>
                                          <m:rPr>
                                            <m:brk m:alnAt="7"/>
                                          </m:rPr>
                                          <a:rPr lang="en-US"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1</m:t>
                                                </m:r>
                                              </m:sub>
                                            </m:sSub>
                                          </m:e>
                                        </m:acc>
                                      </m:e>
                                    </m:d>
                                  </m:e>
                                  <m:sup>
                                    <m:r>
                                      <m:rPr>
                                        <m:brk m:alnAt="7"/>
                                      </m:rPr>
                                      <a:rPr lang="en-US" i="1" smtClean="0">
                                        <a:latin typeface="Cambria Math" panose="02040503050406030204" pitchFamily="18" charset="0"/>
                                      </a:rPr>
                                      <m:t>2</m:t>
                                    </m:r>
                                  </m:sup>
                                </m:sSup>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rPr>
                                  <m:t>0</m:t>
                                </m:r>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m:rPr>
                                                <m:brk m:alnAt="7"/>
                                              </m:rPr>
                                              <a:rPr lang="en-US" i="1">
                                                <a:latin typeface="Cambria Math" panose="02040503050406030204" pitchFamily="18" charset="0"/>
                                              </a:rPr>
                                              <m:t>𝑦</m:t>
                                            </m:r>
                                          </m:e>
                                          <m:sub>
                                            <m:r>
                                              <a:rPr lang="en-US" i="1" smtClean="0">
                                                <a:latin typeface="Cambria Math" panose="02040503050406030204" pitchFamily="18" charset="0"/>
                                              </a:rPr>
                                              <m:t>2</m:t>
                                            </m:r>
                                          </m:sub>
                                        </m:sSub>
                                        <m:r>
                                          <m:rPr>
                                            <m:brk m:alnAt="7"/>
                                          </m:rP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smtClean="0">
                                                    <a:latin typeface="Cambria Math" panose="02040503050406030204" pitchFamily="18" charset="0"/>
                                                  </a:rPr>
                                                  <m:t>2</m:t>
                                                </m:r>
                                              </m:sub>
                                            </m:sSub>
                                          </m:e>
                                        </m:acc>
                                      </m:e>
                                    </m:d>
                                  </m:e>
                                  <m:sup>
                                    <m:r>
                                      <m:rPr>
                                        <m:brk m:alnAt="7"/>
                                      </m:rPr>
                                      <a:rPr lang="en-US" i="1">
                                        <a:latin typeface="Cambria Math" panose="02040503050406030204" pitchFamily="18" charset="0"/>
                                      </a:rPr>
                                      <m:t>2</m:t>
                                    </m:r>
                                  </m:sup>
                                </m:sSup>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brk m:alnAt="7"/>
                                              </m:rPr>
                                              <a:rPr lang="en-US" i="1">
                                                <a:latin typeface="Cambria Math" panose="02040503050406030204" pitchFamily="18" charset="0"/>
                                              </a:rPr>
                                              <m:t>𝑦</m:t>
                                            </m:r>
                                          </m:e>
                                          <m:sub>
                                            <m:r>
                                              <a:rPr lang="en-US" i="1" smtClean="0">
                                                <a:latin typeface="Cambria Math" panose="02040503050406030204" pitchFamily="18" charset="0"/>
                                              </a:rPr>
                                              <m:t>𝑛</m:t>
                                            </m:r>
                                          </m:sub>
                                        </m:sSub>
                                        <m:r>
                                          <m:rPr>
                                            <m:brk m:alnAt="7"/>
                                          </m:rP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smtClean="0">
                                                    <a:latin typeface="Cambria Math" panose="02040503050406030204" pitchFamily="18" charset="0"/>
                                                  </a:rPr>
                                                  <m:t>𝑛</m:t>
                                                </m:r>
                                              </m:sub>
                                            </m:sSub>
                                          </m:e>
                                        </m:acc>
                                      </m:e>
                                    </m:d>
                                  </m:e>
                                  <m:sup>
                                    <m:r>
                                      <m:rPr>
                                        <m:brk m:alnAt="7"/>
                                      </m:rPr>
                                      <a:rPr lang="en-US" i="1">
                                        <a:latin typeface="Cambria Math" panose="02040503050406030204" pitchFamily="18" charset="0"/>
                                      </a:rPr>
                                      <m:t>2</m:t>
                                    </m:r>
                                  </m:sup>
                                </m:sSup>
                              </m:e>
                            </m:mr>
                          </m:m>
                        </m:e>
                      </m:d>
                    </m:oMath>
                  </m:oMathPara>
                </a14:m>
                <a:endParaRPr lang="en-US" dirty="0"/>
              </a:p>
            </p:txBody>
          </p:sp>
        </mc:Choice>
        <mc:Fallback xmlns="">
          <p:sp>
            <p:nvSpPr>
              <p:cNvPr id="5" name="Content Placeholder 2">
                <a:extLst>
                  <a:ext uri="{FF2B5EF4-FFF2-40B4-BE49-F238E27FC236}">
                    <a16:creationId xmlns:a16="http://schemas.microsoft.com/office/drawing/2014/main" id="{5228F8DF-D6B5-86FF-F813-3CCCAA83DD8A}"/>
                  </a:ext>
                </a:extLst>
              </p:cNvPr>
              <p:cNvSpPr txBox="1">
                <a:spLocks noRot="1" noChangeAspect="1" noMove="1" noResize="1" noEditPoints="1" noAdjustHandles="1" noChangeArrowheads="1" noChangeShapeType="1" noTextEdit="1"/>
              </p:cNvSpPr>
              <p:nvPr/>
            </p:nvSpPr>
            <p:spPr>
              <a:xfrm>
                <a:off x="838200" y="1825624"/>
                <a:ext cx="10515600" cy="4205525"/>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Clr>
                <a:srgbClr val="468C8A"/>
              </a:buClr>
              <a:buSzPts val="4400"/>
            </a:pPr>
            <a:r>
              <a:rPr lang="en-US" b="1" dirty="0">
                <a:solidFill>
                  <a:srgbClr val="468C8A"/>
                </a:solidFill>
              </a:rPr>
              <a:t>Heteroskedasticity robust standard errors for CQR coefficients 💪🏼💪🏾💪🏼</a:t>
            </a:r>
            <a:endParaRPr dirty="0"/>
          </a:p>
        </p:txBody>
      </p:sp>
      <p:sp>
        <p:nvSpPr>
          <p:cNvPr id="1026" name="Google Shape;1026;p1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134</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CBCD6D-CF7D-A812-6D23-9D6236DD2617}"/>
                  </a:ext>
                </a:extLst>
              </p:cNvPr>
              <p:cNvSpPr txBox="1">
                <a:spLocks/>
              </p:cNvSpPr>
              <p:nvPr/>
            </p:nvSpPr>
            <p:spPr>
              <a:xfrm>
                <a:off x="838200" y="1825625"/>
                <a:ext cx="10515600" cy="466725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When the errors are dependent on the covariates, we have a “robust” variance formula</a:t>
                </a:r>
              </a:p>
              <a:p>
                <a:pPr marL="0" indent="0">
                  <a:buSzPct val="100000"/>
                  <a:buFont typeface="Arial"/>
                  <a:buNone/>
                </a:pPr>
                <a:endParaRPr lang="en-US" dirty="0"/>
              </a:p>
              <a:p>
                <a:pPr marL="0" indent="0">
                  <a:buSzPct val="100000"/>
                  <a:buFont typeface="Arial"/>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smtClean="0">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panose="02040503050406030204" pitchFamily="18" charset="0"/>
                                    </a:rPr>
                                    <m:t>𝛽</m:t>
                                  </m:r>
                                </m:e>
                              </m:acc>
                            </m:e>
                            <m:sub>
                              <m:r>
                                <a:rPr lang="en-US" i="1" smtClean="0">
                                  <a:solidFill>
                                    <a:schemeClr val="tx1"/>
                                  </a:solidFill>
                                  <a:latin typeface="Cambria Math" panose="02040503050406030204" pitchFamily="18" charset="0"/>
                                </a:rPr>
                                <m:t>𝜏</m:t>
                              </m:r>
                            </m:sub>
                          </m:sSub>
                        </m:e>
                      </m:d>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𝜏</m:t>
                      </m:r>
                      <m:d>
                        <m:dPr>
                          <m:ctrlPr>
                            <a:rPr lang="en-US" i="1" smtClean="0">
                              <a:solidFill>
                                <a:schemeClr val="tx1"/>
                              </a:solidFill>
                              <a:latin typeface="Cambria Math" panose="02040503050406030204" pitchFamily="18" charset="0"/>
                            </a:rPr>
                          </m:ctrlPr>
                        </m:dPr>
                        <m:e>
                          <m:r>
                            <a:rPr lang="en-US" i="1" smtClean="0">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𝜏</m:t>
                          </m:r>
                        </m:e>
                      </m:d>
                      <m:sSubSup>
                        <m:sSubSupPr>
                          <m:ctrlPr>
                            <a:rPr lang="en-US" i="1" smtClean="0">
                              <a:solidFill>
                                <a:schemeClr val="tx1"/>
                              </a:solidFill>
                              <a:latin typeface="Cambria Math" panose="02040503050406030204" pitchFamily="18" charset="0"/>
                            </a:rPr>
                          </m:ctrlPr>
                        </m:sSubSupPr>
                        <m:e>
                          <m:r>
                            <a:rPr lang="en-US" i="1" smtClean="0">
                              <a:solidFill>
                                <a:schemeClr val="tx1"/>
                              </a:solidFill>
                              <a:latin typeface="Cambria Math" panose="02040503050406030204" pitchFamily="18" charset="0"/>
                            </a:rPr>
                            <m:t>𝑄</m:t>
                          </m:r>
                        </m:e>
                        <m:sub>
                          <m:r>
                            <a:rPr lang="en-US" i="1" smtClean="0">
                              <a:solidFill>
                                <a:schemeClr val="tx1"/>
                              </a:solidFill>
                              <a:latin typeface="Cambria Math" panose="02040503050406030204" pitchFamily="18" charset="0"/>
                            </a:rPr>
                            <m:t>𝜏</m:t>
                          </m:r>
                        </m:sub>
                        <m:sup>
                          <m:r>
                            <a:rPr lang="en-US" i="1" smtClean="0">
                              <a:solidFill>
                                <a:schemeClr val="tx1"/>
                              </a:solidFill>
                              <a:latin typeface="Cambria Math" panose="02040503050406030204" pitchFamily="18" charset="0"/>
                            </a:rPr>
                            <m:t>−1</m:t>
                          </m:r>
                        </m:sup>
                      </m:sSubSup>
                      <m:r>
                        <a:rPr lang="en-US" i="1" smtClean="0">
                          <a:solidFill>
                            <a:schemeClr val="tx1"/>
                          </a:solidFill>
                          <a:latin typeface="Cambria Math" panose="02040503050406030204" pitchFamily="18" charset="0"/>
                        </a:rPr>
                        <m:t>𝑄</m:t>
                      </m:r>
                      <m:sSubSup>
                        <m:sSubSupPr>
                          <m:ctrlPr>
                            <a:rPr lang="en-US" i="1" smtClean="0">
                              <a:solidFill>
                                <a:schemeClr val="tx1"/>
                              </a:solidFill>
                              <a:latin typeface="Cambria Math" panose="02040503050406030204" pitchFamily="18" charset="0"/>
                            </a:rPr>
                          </m:ctrlPr>
                        </m:sSubSupPr>
                        <m:e>
                          <m:r>
                            <a:rPr lang="en-US" i="1" smtClean="0">
                              <a:solidFill>
                                <a:schemeClr val="tx1"/>
                              </a:solidFill>
                              <a:latin typeface="Cambria Math" panose="02040503050406030204" pitchFamily="18" charset="0"/>
                            </a:rPr>
                            <m:t>𝑄</m:t>
                          </m:r>
                        </m:e>
                        <m:sub>
                          <m:r>
                            <a:rPr lang="en-US" i="1" smtClean="0">
                              <a:solidFill>
                                <a:schemeClr val="tx1"/>
                              </a:solidFill>
                              <a:latin typeface="Cambria Math" panose="02040503050406030204" pitchFamily="18" charset="0"/>
                            </a:rPr>
                            <m:t>𝜏</m:t>
                          </m:r>
                        </m:sub>
                        <m:sup>
                          <m:r>
                            <a:rPr lang="en-US" i="1" smtClean="0">
                              <a:solidFill>
                                <a:schemeClr val="tx1"/>
                              </a:solidFill>
                              <a:latin typeface="Cambria Math" panose="02040503050406030204" pitchFamily="18" charset="0"/>
                            </a:rPr>
                            <m:t>−1</m:t>
                          </m:r>
                        </m:sup>
                      </m:sSubSup>
                    </m:oMath>
                  </m:oMathPara>
                </a14:m>
                <a:endParaRPr lang="en-US" dirty="0">
                  <a:solidFill>
                    <a:srgbClr val="FF9300"/>
                  </a:solidFill>
                </a:endParaRPr>
              </a:p>
              <a:p>
                <a:pPr marL="0" indent="0">
                  <a:buSzPct val="100000"/>
                  <a:buFont typeface="Arial"/>
                  <a:buNone/>
                </a:pPr>
                <a:endParaRPr lang="en-US" dirty="0"/>
              </a:p>
              <a:p>
                <a:pPr>
                  <a:buSzPct val="100000"/>
                </a:pPr>
                <a:r>
                  <a:rPr lang="en-US" dirty="0"/>
                  <a:t>Here,</a:t>
                </a:r>
              </a:p>
              <a:p>
                <a:pPr lvl="1">
                  <a:buSzPct val="100000"/>
                </a:pPr>
                <a:endParaRPr lang="en-US" dirty="0"/>
              </a:p>
              <a:p>
                <a:pPr lvl="1">
                  <a:buSzPct val="100000"/>
                </a:pPr>
                <a14:m>
                  <m:oMath xmlns:m="http://schemas.openxmlformats.org/officeDocument/2006/math">
                    <m:r>
                      <a:rPr lang="en-US" i="1" smtClean="0">
                        <a:latin typeface="Cambria Math" panose="02040503050406030204" pitchFamily="18" charset="0"/>
                      </a:rPr>
                      <m:t>𝜏</m:t>
                    </m:r>
                    <m:r>
                      <a:rPr lang="en-US" i="1" smtClean="0">
                        <a:latin typeface="Cambria Math" panose="02040503050406030204" pitchFamily="18" charset="0"/>
                      </a:rPr>
                      <m:t>(1−</m:t>
                    </m:r>
                    <m:r>
                      <a:rPr lang="en-US" i="1" smtClean="0">
                        <a:latin typeface="Cambria Math" panose="02040503050406030204" pitchFamily="18" charset="0"/>
                      </a:rPr>
                      <m:t>𝜏</m:t>
                    </m:r>
                    <m:r>
                      <a:rPr lang="en-US" i="1" smtClean="0">
                        <a:latin typeface="Cambria Math" panose="02040503050406030204" pitchFamily="18" charset="0"/>
                      </a:rPr>
                      <m:t>)</m:t>
                    </m:r>
                  </m:oMath>
                </a14:m>
                <a:r>
                  <a:rPr lang="en-US" dirty="0"/>
                  <a:t> is a constant for any given </a:t>
                </a:r>
                <a14:m>
                  <m:oMath xmlns:m="http://schemas.openxmlformats.org/officeDocument/2006/math">
                    <m:r>
                      <a:rPr lang="en-US" i="1" smtClean="0">
                        <a:latin typeface="Cambria Math" panose="02040503050406030204" pitchFamily="18" charset="0"/>
                      </a:rPr>
                      <m:t>𝜏</m:t>
                    </m:r>
                  </m:oMath>
                </a14:m>
                <a:endParaRPr lang="en-US" dirty="0"/>
              </a:p>
              <a:p>
                <a:pPr lvl="1">
                  <a:buSzPct val="100000"/>
                </a:pPr>
                <a:endParaRPr lang="en-US" dirty="0"/>
              </a:p>
              <a:p>
                <a:pPr lvl="1">
                  <a:buSzPct val="100000"/>
                </a:pPr>
                <a14:m>
                  <m:oMath xmlns:m="http://schemas.openxmlformats.org/officeDocument/2006/math">
                    <m:r>
                      <a:rPr lang="en-US" i="1" smtClean="0">
                        <a:latin typeface="Cambria Math" panose="02040503050406030204" pitchFamily="18" charset="0"/>
                      </a:rPr>
                      <m:t>𝑄</m:t>
                    </m:r>
                    <m:r>
                      <a:rPr lang="en-US" i="1" smtClean="0">
                        <a:latin typeface="Cambria Math" panose="02040503050406030204" pitchFamily="18" charset="0"/>
                      </a:rPr>
                      <m:t>=</m:t>
                    </m:r>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i="1" smtClean="0">
                                <a:latin typeface="Cambria Math" panose="02040503050406030204" pitchFamily="18" charset="0"/>
                              </a:rPr>
                              <m:t>𝑋</m:t>
                            </m:r>
                          </m:e>
                          <m:sup>
                            <m:r>
                              <a:rPr lang="en-US" i="1" smtClean="0">
                                <a:latin typeface="Cambria Math" panose="02040503050406030204" pitchFamily="18" charset="0"/>
                              </a:rPr>
                              <m:t>′</m:t>
                            </m:r>
                          </m:sup>
                        </m:sSup>
                        <m:r>
                          <a:rPr lang="en-US" i="1" smtClean="0">
                            <a:latin typeface="Cambria Math" panose="02040503050406030204" pitchFamily="18" charset="0"/>
                          </a:rPr>
                          <m:t>𝑋</m:t>
                        </m:r>
                      </m:e>
                    </m:d>
                  </m:oMath>
                </a14:m>
                <a:endParaRPr lang="en-US" dirty="0"/>
              </a:p>
              <a:p>
                <a:pPr lvl="1">
                  <a:buSzPct val="100000"/>
                </a:pPr>
                <a:endParaRPr lang="en-US" dirty="0"/>
              </a:p>
              <a:p>
                <a:pPr lvl="1">
                  <a:buSzPct val="100000"/>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𝑄</m:t>
                        </m:r>
                      </m:e>
                      <m:sub>
                        <m:r>
                          <a:rPr lang="en-US" i="1" smtClean="0">
                            <a:latin typeface="Cambria Math" panose="02040503050406030204" pitchFamily="18" charset="0"/>
                          </a:rPr>
                          <m:t>𝜏</m:t>
                        </m:r>
                      </m:sub>
                    </m:sSub>
                    <m:r>
                      <a:rPr lang="en-US" i="1" smtClean="0">
                        <a:latin typeface="Cambria Math" panose="02040503050406030204" pitchFamily="18" charset="0"/>
                      </a:rPr>
                      <m:t>=</m:t>
                    </m:r>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i="1" smtClean="0">
                                <a:latin typeface="Cambria Math" panose="02040503050406030204" pitchFamily="18" charset="0"/>
                              </a:rPr>
                              <m:t>𝑋</m:t>
                            </m:r>
                          </m:e>
                          <m:sup>
                            <m:r>
                              <a:rPr lang="en-US" i="1" smtClean="0">
                                <a:latin typeface="Cambria Math" panose="02040503050406030204" pitchFamily="18" charset="0"/>
                              </a:rPr>
                              <m:t>′</m:t>
                            </m:r>
                          </m:sup>
                        </m:sSup>
                        <m:r>
                          <a:rPr lang="en-US" i="1" smtClean="0">
                            <a:latin typeface="Cambria Math" panose="02040503050406030204" pitchFamily="18" charset="0"/>
                          </a:rPr>
                          <m:t>𝑋</m:t>
                        </m:r>
                      </m:e>
                    </m:d>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𝜏</m:t>
                        </m:r>
                      </m:sub>
                    </m:sSub>
                    <m:r>
                      <a:rPr lang="en-US" i="1" smtClean="0">
                        <a:latin typeface="Cambria Math" panose="02040503050406030204" pitchFamily="18" charset="0"/>
                      </a:rPr>
                      <m:t>(0)</m:t>
                    </m:r>
                  </m:oMath>
                </a14:m>
                <a:endParaRPr lang="en-US" dirty="0"/>
              </a:p>
            </p:txBody>
          </p:sp>
        </mc:Choice>
        <mc:Fallback xmlns="">
          <p:sp>
            <p:nvSpPr>
              <p:cNvPr id="4" name="Content Placeholder 2">
                <a:extLst>
                  <a:ext uri="{FF2B5EF4-FFF2-40B4-BE49-F238E27FC236}">
                    <a16:creationId xmlns:a16="http://schemas.microsoft.com/office/drawing/2014/main" id="{A4CBCD6D-CF7D-A812-6D23-9D6236DD2617}"/>
                  </a:ext>
                </a:extLst>
              </p:cNvPr>
              <p:cNvSpPr txBox="1">
                <a:spLocks noRot="1" noChangeAspect="1" noMove="1" noResize="1" noEditPoints="1" noAdjustHandles="1" noChangeArrowheads="1" noChangeShapeType="1" noTextEdit="1"/>
              </p:cNvSpPr>
              <p:nvPr/>
            </p:nvSpPr>
            <p:spPr>
              <a:xfrm>
                <a:off x="838200" y="1825625"/>
                <a:ext cx="10515600" cy="4667250"/>
              </a:xfrm>
              <a:prstGeom prst="rect">
                <a:avLst/>
              </a:prstGeom>
              <a:blipFill>
                <a:blip r:embed="rId3"/>
                <a:stretch>
                  <a:fillRect t="-131" b="-1958"/>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Recommended practice for estimating standard errors is bootstrapping</a:t>
            </a:r>
            <a:endParaRPr dirty="0"/>
          </a:p>
        </p:txBody>
      </p:sp>
      <p:sp>
        <p:nvSpPr>
          <p:cNvPr id="1063" name="Google Shape;1063;p147"/>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In general, bootstrap relies on random resampling with replacement of the observed data and fitting CQR in each sample</a:t>
            </a:r>
            <a:endParaRPr dirty="0"/>
          </a:p>
          <a:p>
            <a:pPr marL="685800" lvl="1" indent="-228600" algn="l" rtl="0">
              <a:lnSpc>
                <a:spcPct val="90000"/>
              </a:lnSpc>
              <a:spcBef>
                <a:spcPts val="500"/>
              </a:spcBef>
              <a:spcAft>
                <a:spcPts val="0"/>
              </a:spcAft>
              <a:buClr>
                <a:schemeClr val="dk1"/>
              </a:buClr>
              <a:buSzPts val="2400"/>
              <a:buChar char="•"/>
            </a:pPr>
            <a:r>
              <a:rPr lang="en-US" dirty="0"/>
              <a:t>Different bootstrap methods available in the R package</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Standard non-parametric bootstrap is an estimator for the “robust” CQR standard errors</a:t>
            </a:r>
            <a:endParaRPr dirty="0"/>
          </a:p>
        </p:txBody>
      </p:sp>
      <p:sp>
        <p:nvSpPr>
          <p:cNvPr id="1064" name="Google Shape;1064;p1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46"/>
          <p:cNvSpPr txBox="1">
            <a:spLocks noGrp="1"/>
          </p:cNvSpPr>
          <p:nvPr>
            <p:ph type="title"/>
          </p:nvPr>
        </p:nvSpPr>
        <p:spPr>
          <a:xfrm>
            <a:off x="690789" y="1837950"/>
            <a:ext cx="10810421" cy="3921411"/>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a:solidFill>
                  <a:srgbClr val="F2494C"/>
                </a:solidFill>
              </a:rPr>
              <a:t>Key criticism of conditional quantile regression is that statistical power is usually a problem at the tails of the outcome distribution, which is substantively of interest</a:t>
            </a:r>
            <a:endParaRPr/>
          </a:p>
        </p:txBody>
      </p:sp>
      <p:sp>
        <p:nvSpPr>
          <p:cNvPr id="1040" name="Google Shape;1040;p1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136</a:t>
            </a:fld>
            <a:endParaRPr/>
          </a:p>
        </p:txBody>
      </p:sp>
      <p:sp>
        <p:nvSpPr>
          <p:cNvPr id="1041" name="Google Shape;1041;p146"/>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1089"/>
        <p:cNvGrpSpPr/>
        <p:nvPr/>
      </p:nvGrpSpPr>
      <p:grpSpPr>
        <a:xfrm>
          <a:off x="0" y="0"/>
          <a:ext cx="0" cy="0"/>
          <a:chOff x="0" y="0"/>
          <a:chExt cx="0" cy="0"/>
        </a:xfrm>
      </p:grpSpPr>
      <p:sp>
        <p:nvSpPr>
          <p:cNvPr id="1090" name="Google Shape;1090;p18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Arial"/>
              <a:buNone/>
            </a:pPr>
            <a:r>
              <a:rPr lang="en-US" b="1" dirty="0">
                <a:solidFill>
                  <a:schemeClr val="lt1"/>
                </a:solidFill>
              </a:rPr>
              <a:t>Visualizations</a:t>
            </a:r>
            <a:endParaRPr b="1" i="1" dirty="0">
              <a:solidFill>
                <a:schemeClr val="lt1"/>
              </a:solidFill>
            </a:endParaRPr>
          </a:p>
        </p:txBody>
      </p:sp>
      <p:sp>
        <p:nvSpPr>
          <p:cNvPr id="1091" name="Google Shape;1091;p18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a:p>
        </p:txBody>
      </p:sp>
      <p:sp>
        <p:nvSpPr>
          <p:cNvPr id="1092" name="Google Shape;1092;p1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fld id="{00000000-1234-1234-1234-123412341234}" type="slidenum">
              <a:rPr lang="en-US" sz="1200" b="0" i="0" u="none" strike="noStrike" cap="none">
                <a:solidFill>
                  <a:srgbClr val="888888"/>
                </a:solidFill>
                <a:latin typeface="Arial"/>
                <a:ea typeface="Arial"/>
                <a:cs typeface="Arial"/>
                <a:sym typeface="Arial"/>
              </a:rPr>
              <a:t>137</a:t>
            </a:fld>
            <a:endParaRPr sz="1200" b="0" i="0" u="none" strike="noStrike" cap="none">
              <a:solidFill>
                <a:srgbClr val="888888"/>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8" name="Google Shape;1108;g2c2858bf369_0_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138</a:t>
            </a:fld>
            <a:endParaRPr/>
          </a:p>
        </p:txBody>
      </p:sp>
      <p:sp>
        <p:nvSpPr>
          <p:cNvPr id="5" name="Google Shape;721;p165">
            <a:extLst>
              <a:ext uri="{FF2B5EF4-FFF2-40B4-BE49-F238E27FC236}">
                <a16:creationId xmlns:a16="http://schemas.microsoft.com/office/drawing/2014/main" id="{D570653A-2F1F-D1C0-A414-AA224FB197CD}"/>
              </a:ext>
            </a:extLst>
          </p:cNvPr>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CQR results plot</a:t>
            </a:r>
            <a:endParaRPr dirty="0"/>
          </a:p>
        </p:txBody>
      </p:sp>
      <p:pic>
        <p:nvPicPr>
          <p:cNvPr id="4" name="Picture 3" descr="A graph showing the growth of blood pressure&#10;&#10;Description automatically generated">
            <a:extLst>
              <a:ext uri="{FF2B5EF4-FFF2-40B4-BE49-F238E27FC236}">
                <a16:creationId xmlns:a16="http://schemas.microsoft.com/office/drawing/2014/main" id="{4CE40E71-FF17-B59A-C448-FF2AB2A321B0}"/>
              </a:ext>
            </a:extLst>
          </p:cNvPr>
          <p:cNvPicPr>
            <a:picLocks noChangeAspect="1"/>
          </p:cNvPicPr>
          <p:nvPr/>
        </p:nvPicPr>
        <p:blipFill>
          <a:blip r:embed="rId3"/>
          <a:stretch>
            <a:fillRect/>
          </a:stretch>
        </p:blipFill>
        <p:spPr>
          <a:xfrm>
            <a:off x="1764464" y="1690688"/>
            <a:ext cx="8663072" cy="4813623"/>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g2c2858bf369_0_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468C8A"/>
                </a:solidFill>
              </a:rPr>
              <a:t>UQR results plot</a:t>
            </a:r>
            <a:endParaRPr b="1" dirty="0">
              <a:solidFill>
                <a:srgbClr val="468C8A"/>
              </a:solidFill>
            </a:endParaRPr>
          </a:p>
        </p:txBody>
      </p:sp>
      <p:sp>
        <p:nvSpPr>
          <p:cNvPr id="1124" name="Google Shape;1124;g2c2858bf369_0_3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a:p>
        </p:txBody>
      </p:sp>
      <p:pic>
        <p:nvPicPr>
          <p:cNvPr id="4" name="Picture 3" descr="A graph of a curve&#10;&#10;Description automatically generated with medium confidence">
            <a:extLst>
              <a:ext uri="{FF2B5EF4-FFF2-40B4-BE49-F238E27FC236}">
                <a16:creationId xmlns:a16="http://schemas.microsoft.com/office/drawing/2014/main" id="{F526E3C4-E738-EC86-C4CA-FFCA5A80147D}"/>
              </a:ext>
            </a:extLst>
          </p:cNvPr>
          <p:cNvPicPr>
            <a:picLocks noChangeAspect="1"/>
          </p:cNvPicPr>
          <p:nvPr/>
        </p:nvPicPr>
        <p:blipFill>
          <a:blip r:embed="rId3"/>
          <a:stretch>
            <a:fillRect/>
          </a:stretch>
        </p:blipFill>
        <p:spPr>
          <a:xfrm>
            <a:off x="1835457" y="1514948"/>
            <a:ext cx="8521086" cy="52065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Previewing our practical example</a:t>
            </a:r>
            <a:endParaRPr/>
          </a:p>
        </p:txBody>
      </p:sp>
      <p:sp>
        <p:nvSpPr>
          <p:cNvPr id="139" name="Google Shape;139;p8"/>
          <p:cNvSpPr txBox="1">
            <a:spLocks noGrp="1"/>
          </p:cNvSpPr>
          <p:nvPr>
            <p:ph type="body" idx="1"/>
          </p:nvPr>
        </p:nvSpPr>
        <p:spPr>
          <a:xfrm>
            <a:off x="838199" y="1825625"/>
            <a:ext cx="10767485" cy="45307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dirty="0"/>
              <a:t>We will use data from the </a:t>
            </a:r>
            <a:r>
              <a:rPr lang="en-US" dirty="0">
                <a:solidFill>
                  <a:srgbClr val="FF9300"/>
                </a:solidFill>
              </a:rPr>
              <a:t>US Health and Retirement Study </a:t>
            </a:r>
            <a:r>
              <a:rPr lang="en-US" dirty="0">
                <a:solidFill>
                  <a:schemeClr val="tx1"/>
                </a:solidFill>
              </a:rPr>
              <a:t>(N = 8,875)</a:t>
            </a:r>
            <a:endParaRPr dirty="0">
              <a:solidFill>
                <a:schemeClr val="tx1"/>
              </a:solidFill>
            </a:endParaRPr>
          </a:p>
          <a:p>
            <a:pPr marL="685800" lvl="1" indent="-228600" algn="l" rtl="0">
              <a:lnSpc>
                <a:spcPct val="90000"/>
              </a:lnSpc>
              <a:spcBef>
                <a:spcPts val="500"/>
              </a:spcBef>
              <a:spcAft>
                <a:spcPts val="0"/>
              </a:spcAft>
              <a:buClr>
                <a:schemeClr val="dk1"/>
              </a:buClr>
              <a:buSzPct val="100000"/>
              <a:buChar char="•"/>
            </a:pPr>
            <a:r>
              <a:rPr lang="en-US" dirty="0"/>
              <a:t>National sample, multi-cohort, biennially conducted longitudinal study of non-institutionalized US adults 50+ years</a:t>
            </a:r>
            <a:endParaRPr dirty="0"/>
          </a:p>
          <a:p>
            <a:pPr marL="228600" lvl="0" indent="-64135" algn="l" rtl="0">
              <a:lnSpc>
                <a:spcPct val="90000"/>
              </a:lnSpc>
              <a:spcBef>
                <a:spcPts val="1000"/>
              </a:spcBef>
              <a:spcAft>
                <a:spcPts val="0"/>
              </a:spcAft>
              <a:buClr>
                <a:schemeClr val="dk1"/>
              </a:buClr>
              <a:buSzPct val="100000"/>
              <a:buNone/>
            </a:pPr>
            <a:endParaRPr dirty="0"/>
          </a:p>
          <a:p>
            <a:pPr marL="228600" lvl="0" indent="-228600" algn="l" rtl="0">
              <a:lnSpc>
                <a:spcPct val="90000"/>
              </a:lnSpc>
              <a:spcBef>
                <a:spcPts val="1000"/>
              </a:spcBef>
              <a:spcAft>
                <a:spcPts val="0"/>
              </a:spcAft>
              <a:buClr>
                <a:srgbClr val="FF9300"/>
              </a:buClr>
              <a:buSzPct val="100000"/>
              <a:buChar char="•"/>
            </a:pPr>
            <a:r>
              <a:rPr lang="en-US" dirty="0">
                <a:solidFill>
                  <a:srgbClr val="FF9300"/>
                </a:solidFill>
              </a:rPr>
              <a:t>Exposure:</a:t>
            </a:r>
            <a:r>
              <a:rPr lang="en-US" dirty="0"/>
              <a:t> Self-reported total years of schooling (5-17 years)</a:t>
            </a:r>
            <a:endParaRPr dirty="0"/>
          </a:p>
          <a:p>
            <a:pPr marL="228600" lvl="0" indent="-64135" algn="l" rtl="0">
              <a:lnSpc>
                <a:spcPct val="90000"/>
              </a:lnSpc>
              <a:spcBef>
                <a:spcPts val="1000"/>
              </a:spcBef>
              <a:spcAft>
                <a:spcPts val="0"/>
              </a:spcAft>
              <a:buClr>
                <a:schemeClr val="dk1"/>
              </a:buClr>
              <a:buSzPct val="100000"/>
              <a:buNone/>
            </a:pPr>
            <a:endParaRPr dirty="0"/>
          </a:p>
          <a:p>
            <a:pPr marL="228600" lvl="0" indent="-228600" algn="l" rtl="0">
              <a:lnSpc>
                <a:spcPct val="90000"/>
              </a:lnSpc>
              <a:spcBef>
                <a:spcPts val="1000"/>
              </a:spcBef>
              <a:spcAft>
                <a:spcPts val="0"/>
              </a:spcAft>
              <a:buClr>
                <a:srgbClr val="FF9300"/>
              </a:buClr>
              <a:buSzPct val="100000"/>
              <a:buChar char="•"/>
            </a:pPr>
            <a:r>
              <a:rPr lang="en-US" dirty="0">
                <a:solidFill>
                  <a:srgbClr val="FF9300"/>
                </a:solidFill>
              </a:rPr>
              <a:t>Outcome:</a:t>
            </a:r>
            <a:r>
              <a:rPr lang="en-US" dirty="0"/>
              <a:t> First recorded SBP (2006-2018)</a:t>
            </a:r>
            <a:endParaRPr dirty="0"/>
          </a:p>
          <a:p>
            <a:pPr marL="228600" lvl="0" indent="-64135" algn="l" rtl="0">
              <a:lnSpc>
                <a:spcPct val="90000"/>
              </a:lnSpc>
              <a:spcBef>
                <a:spcPts val="1000"/>
              </a:spcBef>
              <a:spcAft>
                <a:spcPts val="0"/>
              </a:spcAft>
              <a:buClr>
                <a:schemeClr val="dk1"/>
              </a:buClr>
              <a:buSzPct val="100000"/>
              <a:buNone/>
            </a:pPr>
            <a:endParaRPr dirty="0"/>
          </a:p>
          <a:p>
            <a:pPr marL="228600" lvl="0" indent="-228600" algn="l" rtl="0">
              <a:lnSpc>
                <a:spcPct val="90000"/>
              </a:lnSpc>
              <a:spcBef>
                <a:spcPts val="1000"/>
              </a:spcBef>
              <a:spcAft>
                <a:spcPts val="0"/>
              </a:spcAft>
              <a:buClr>
                <a:srgbClr val="FF9300"/>
              </a:buClr>
              <a:buSzPct val="100000"/>
              <a:buChar char="•"/>
            </a:pPr>
            <a:r>
              <a:rPr lang="en-US" dirty="0">
                <a:solidFill>
                  <a:srgbClr val="FF9300"/>
                </a:solidFill>
              </a:rPr>
              <a:t>Covariates:</a:t>
            </a:r>
            <a:endParaRPr dirty="0"/>
          </a:p>
          <a:p>
            <a:pPr marL="685800" lvl="1" indent="-228600" algn="l" rtl="0">
              <a:lnSpc>
                <a:spcPct val="90000"/>
              </a:lnSpc>
              <a:spcBef>
                <a:spcPts val="500"/>
              </a:spcBef>
              <a:spcAft>
                <a:spcPts val="0"/>
              </a:spcAft>
              <a:buClr>
                <a:schemeClr val="dk1"/>
              </a:buClr>
              <a:buSzPct val="100000"/>
              <a:buChar char="•"/>
            </a:pPr>
            <a:r>
              <a:rPr lang="en-US" dirty="0"/>
              <a:t>Age (linear/quadratic)</a:t>
            </a:r>
            <a:endParaRPr dirty="0"/>
          </a:p>
          <a:p>
            <a:pPr marL="685800" lvl="1" indent="-228600" algn="l" rtl="0">
              <a:lnSpc>
                <a:spcPct val="90000"/>
              </a:lnSpc>
              <a:spcBef>
                <a:spcPts val="500"/>
              </a:spcBef>
              <a:spcAft>
                <a:spcPts val="0"/>
              </a:spcAft>
              <a:buClr>
                <a:schemeClr val="dk1"/>
              </a:buClr>
              <a:buSzPct val="100000"/>
              <a:buChar char="•"/>
            </a:pPr>
            <a:r>
              <a:rPr lang="en-US" dirty="0"/>
              <a:t>Sex (Female/Male)</a:t>
            </a:r>
            <a:endParaRPr dirty="0"/>
          </a:p>
          <a:p>
            <a:pPr marL="685800" lvl="1" indent="-228600" algn="l" rtl="0">
              <a:lnSpc>
                <a:spcPct val="90000"/>
              </a:lnSpc>
              <a:spcBef>
                <a:spcPts val="500"/>
              </a:spcBef>
              <a:spcAft>
                <a:spcPts val="0"/>
              </a:spcAft>
              <a:buClr>
                <a:schemeClr val="dk1"/>
              </a:buClr>
              <a:buSzPct val="100000"/>
              <a:buChar char="•"/>
            </a:pPr>
            <a:r>
              <a:rPr lang="en-US" dirty="0"/>
              <a:t>Race (Black/Latinx/White)</a:t>
            </a:r>
            <a:endParaRPr dirty="0"/>
          </a:p>
          <a:p>
            <a:pPr marL="228600" lvl="0" indent="-64135" algn="l" rtl="0">
              <a:lnSpc>
                <a:spcPct val="90000"/>
              </a:lnSpc>
              <a:spcBef>
                <a:spcPts val="1000"/>
              </a:spcBef>
              <a:spcAft>
                <a:spcPts val="0"/>
              </a:spcAft>
              <a:buClr>
                <a:schemeClr val="dk1"/>
              </a:buClr>
              <a:buSzPct val="100000"/>
              <a:buNone/>
            </a:pPr>
            <a:endParaRPr dirty="0"/>
          </a:p>
        </p:txBody>
      </p:sp>
      <p:sp>
        <p:nvSpPr>
          <p:cNvPr id="140" name="Google Shape;14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41" name="Google Shape;141;p8"/>
          <p:cNvSpPr txBox="1"/>
          <p:nvPr/>
        </p:nvSpPr>
        <p:spPr>
          <a:xfrm>
            <a:off x="5568459" y="5041703"/>
            <a:ext cx="6037226" cy="1446550"/>
          </a:xfrm>
          <a:prstGeom prst="rect">
            <a:avLst/>
          </a:prstGeom>
          <a:noFill/>
          <a:ln>
            <a:noFill/>
          </a:ln>
        </p:spPr>
        <p:txBody>
          <a:bodyPr spcFirstLastPara="1" wrap="square" lIns="91425" tIns="45700" rIns="91425" bIns="45700" anchor="t" anchorCtr="0">
            <a:spAutoFit/>
          </a:bodyPr>
          <a:lstStyle/>
          <a:p>
            <a:pPr marL="742950" marR="0" lvl="1" indent="-28575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Southern birth (yes/no)</a:t>
            </a:r>
            <a:endParaRPr dirty="0"/>
          </a:p>
          <a:p>
            <a:pPr marL="742950" marR="0" lvl="1" indent="-28575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Mother’s education (5-17 years)</a:t>
            </a:r>
            <a:endParaRPr dirty="0"/>
          </a:p>
          <a:p>
            <a:pPr marL="742950" marR="0" lvl="1" indent="-28575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Father’s education (5-17 years)</a:t>
            </a:r>
            <a:endParaRPr dirty="0"/>
          </a:p>
          <a:p>
            <a:pPr marL="742950" marR="0" lvl="1" indent="-28575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SBP measurement year (2006-2018)</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Comparing linear regression, CQR, and UQR estimates</a:t>
            </a:r>
            <a:endParaRPr/>
          </a:p>
        </p:txBody>
      </p:sp>
      <p:sp>
        <p:nvSpPr>
          <p:cNvPr id="1138" name="Google Shape;1138;p1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140</a:t>
            </a:fld>
            <a:endParaRPr/>
          </a:p>
        </p:txBody>
      </p:sp>
      <p:pic>
        <p:nvPicPr>
          <p:cNvPr id="4" name="Picture 3" descr="A graph showing the number of numbers and the number of numbers&#10;&#10;Description automatically generated with medium confidence">
            <a:extLst>
              <a:ext uri="{FF2B5EF4-FFF2-40B4-BE49-F238E27FC236}">
                <a16:creationId xmlns:a16="http://schemas.microsoft.com/office/drawing/2014/main" id="{C1D37687-E72F-A818-3DA0-386AB6D886D9}"/>
              </a:ext>
            </a:extLst>
          </p:cNvPr>
          <p:cNvPicPr>
            <a:picLocks noChangeAspect="1"/>
          </p:cNvPicPr>
          <p:nvPr/>
        </p:nvPicPr>
        <p:blipFill>
          <a:blip r:embed="rId3"/>
          <a:stretch>
            <a:fillRect/>
          </a:stretch>
        </p:blipFill>
        <p:spPr>
          <a:xfrm>
            <a:off x="2209800" y="1690688"/>
            <a:ext cx="7772400" cy="4963182"/>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g2c03590cb7c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468C8A"/>
                </a:solidFill>
              </a:rPr>
              <a:t>UQR counterfactual plot </a:t>
            </a:r>
            <a:endParaRPr b="1" dirty="0">
              <a:solidFill>
                <a:srgbClr val="468C8A"/>
              </a:solidFill>
            </a:endParaRPr>
          </a:p>
        </p:txBody>
      </p:sp>
      <p:sp>
        <p:nvSpPr>
          <p:cNvPr id="1176" name="Google Shape;1176;g2c03590cb7c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141</a:t>
            </a:fld>
            <a:endParaRPr/>
          </a:p>
        </p:txBody>
      </p:sp>
      <p:pic>
        <p:nvPicPr>
          <p:cNvPr id="3" name="Picture 2" descr="A graph of a normal distribution&#10;&#10;Description automatically generated">
            <a:extLst>
              <a:ext uri="{FF2B5EF4-FFF2-40B4-BE49-F238E27FC236}">
                <a16:creationId xmlns:a16="http://schemas.microsoft.com/office/drawing/2014/main" id="{BAF4AD38-89E9-1AE4-9941-9741BD0B44E9}"/>
              </a:ext>
            </a:extLst>
          </p:cNvPr>
          <p:cNvPicPr>
            <a:picLocks noChangeAspect="1"/>
          </p:cNvPicPr>
          <p:nvPr/>
        </p:nvPicPr>
        <p:blipFill>
          <a:blip r:embed="rId3"/>
          <a:stretch>
            <a:fillRect/>
          </a:stretch>
        </p:blipFill>
        <p:spPr>
          <a:xfrm>
            <a:off x="1596440" y="1586151"/>
            <a:ext cx="8999120" cy="5135299"/>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04"/>
          <p:cNvSpPr txBox="1">
            <a:spLocks noGrp="1"/>
          </p:cNvSpPr>
          <p:nvPr>
            <p:ph type="title"/>
          </p:nvPr>
        </p:nvSpPr>
        <p:spPr>
          <a:xfrm>
            <a:off x="838200" y="2950185"/>
            <a:ext cx="10515600" cy="95762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9300"/>
              </a:buClr>
              <a:buSzPts val="6000"/>
              <a:buFont typeface="Arial"/>
              <a:buNone/>
            </a:pPr>
            <a:r>
              <a:rPr lang="en-US" b="1" dirty="0">
                <a:solidFill>
                  <a:srgbClr val="FF9300"/>
                </a:solidFill>
              </a:rPr>
              <a:t>Time for R</a:t>
            </a:r>
            <a:endParaRPr dirty="0"/>
          </a:p>
        </p:txBody>
      </p:sp>
      <p:sp>
        <p:nvSpPr>
          <p:cNvPr id="1071" name="Google Shape;1071;p1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142</a:t>
            </a:fld>
            <a:endParaRPr/>
          </a:p>
        </p:txBody>
      </p:sp>
    </p:spTree>
    <p:extLst>
      <p:ext uri="{BB962C8B-B14F-4D97-AF65-F5344CB8AC3E}">
        <p14:creationId xmlns:p14="http://schemas.microsoft.com/office/powerpoint/2010/main" val="6293590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1230"/>
        <p:cNvGrpSpPr/>
        <p:nvPr/>
      </p:nvGrpSpPr>
      <p:grpSpPr>
        <a:xfrm>
          <a:off x="0" y="0"/>
          <a:ext cx="0" cy="0"/>
          <a:chOff x="0" y="0"/>
          <a:chExt cx="0" cy="0"/>
        </a:xfrm>
      </p:grpSpPr>
      <p:sp>
        <p:nvSpPr>
          <p:cNvPr id="1231" name="Google Shape;1231;p20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Arial"/>
              <a:buNone/>
            </a:pPr>
            <a:r>
              <a:rPr lang="en-US" sz="5400" b="1" dirty="0">
                <a:solidFill>
                  <a:schemeClr val="lt1"/>
                </a:solidFill>
              </a:rPr>
              <a:t>Extensions</a:t>
            </a:r>
            <a:endParaRPr dirty="0"/>
          </a:p>
        </p:txBody>
      </p:sp>
      <p:sp>
        <p:nvSpPr>
          <p:cNvPr id="1232" name="Google Shape;1232;p20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solidFill>
                <a:schemeClr val="lt1"/>
              </a:solidFill>
            </a:endParaRPr>
          </a:p>
        </p:txBody>
      </p:sp>
      <p:sp>
        <p:nvSpPr>
          <p:cNvPr id="1233" name="Google Shape;1233;p2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143</a:t>
            </a:fld>
            <a:endParaRPr/>
          </a:p>
        </p:txBody>
      </p:sp>
    </p:spTree>
    <p:extLst>
      <p:ext uri="{BB962C8B-B14F-4D97-AF65-F5344CB8AC3E}">
        <p14:creationId xmlns:p14="http://schemas.microsoft.com/office/powerpoint/2010/main" val="443328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B472-7649-D9E9-C0B4-1BBFFB06D1AF}"/>
              </a:ext>
            </a:extLst>
          </p:cNvPr>
          <p:cNvSpPr>
            <a:spLocks noGrp="1"/>
          </p:cNvSpPr>
          <p:nvPr>
            <p:ph type="title"/>
          </p:nvPr>
        </p:nvSpPr>
        <p:spPr/>
        <p:txBody>
          <a:bodyPr/>
          <a:lstStyle/>
          <a:p>
            <a:r>
              <a:rPr lang="en-US" b="1" dirty="0">
                <a:solidFill>
                  <a:srgbClr val="468C8A"/>
                </a:solidFill>
              </a:rPr>
              <a:t>Quantile crossing</a:t>
            </a:r>
            <a:endParaRPr lang="en-US" dirty="0"/>
          </a:p>
        </p:txBody>
      </p:sp>
      <p:sp>
        <p:nvSpPr>
          <p:cNvPr id="3" name="Text Placeholder 2">
            <a:extLst>
              <a:ext uri="{FF2B5EF4-FFF2-40B4-BE49-F238E27FC236}">
                <a16:creationId xmlns:a16="http://schemas.microsoft.com/office/drawing/2014/main" id="{9C950C50-3FD9-ED5A-FEBC-AEE213D066DE}"/>
              </a:ext>
            </a:extLst>
          </p:cNvPr>
          <p:cNvSpPr>
            <a:spLocks noGrp="1"/>
          </p:cNvSpPr>
          <p:nvPr>
            <p:ph type="body" idx="1"/>
          </p:nvPr>
        </p:nvSpPr>
        <p:spPr/>
        <p:txBody>
          <a:bodyPr/>
          <a:lstStyle/>
          <a:p>
            <a:pPr marL="228600" lvl="0" indent="-228600" algn="l" rtl="0">
              <a:lnSpc>
                <a:spcPct val="90000"/>
              </a:lnSpc>
              <a:spcBef>
                <a:spcPts val="0"/>
              </a:spcBef>
              <a:spcAft>
                <a:spcPts val="0"/>
              </a:spcAft>
              <a:buClr>
                <a:schemeClr val="dk1"/>
              </a:buClr>
              <a:buSzPts val="2800"/>
              <a:buChar char="•"/>
            </a:pPr>
            <a:r>
              <a:rPr lang="en-US" dirty="0"/>
              <a:t>Important practical problem with conditional quantile regression estimates</a:t>
            </a:r>
          </a:p>
          <a:p>
            <a:pPr marL="685800" lvl="1" indent="-228600">
              <a:spcBef>
                <a:spcPts val="0"/>
              </a:spcBef>
              <a:buSzPts val="2800"/>
            </a:pPr>
            <a:r>
              <a:rPr lang="en-US" dirty="0"/>
              <a:t>Predicted quantiles can sometimes “cross”, e.g., predicted 75</a:t>
            </a:r>
            <a:r>
              <a:rPr lang="en-US" baseline="30000" dirty="0"/>
              <a:t>th</a:t>
            </a:r>
            <a:r>
              <a:rPr lang="en-US" dirty="0"/>
              <a:t> quantile &gt; predicted 80</a:t>
            </a:r>
            <a:r>
              <a:rPr lang="en-US" baseline="30000" dirty="0"/>
              <a:t>th</a:t>
            </a:r>
            <a:r>
              <a:rPr lang="en-US" dirty="0"/>
              <a:t> quantile</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Several approaches have been developed to address this</a:t>
            </a:r>
          </a:p>
          <a:p>
            <a:pPr marL="685800" lvl="1" indent="-228600">
              <a:spcBef>
                <a:spcPts val="0"/>
              </a:spcBef>
              <a:buSzPts val="2800"/>
            </a:pPr>
            <a:r>
              <a:rPr lang="en-US" dirty="0"/>
              <a:t>E.g., constructing a “continuous check function” (Saleh et. al., 2023)</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Consider checking for quantile crossing if you’re interested in predicting quantile values</a:t>
            </a:r>
          </a:p>
          <a:p>
            <a:pPr marL="0" lvl="0" indent="0" algn="l" rtl="0">
              <a:lnSpc>
                <a:spcPct val="90000"/>
              </a:lnSpc>
              <a:spcBef>
                <a:spcPts val="0"/>
              </a:spcBef>
              <a:spcAft>
                <a:spcPts val="0"/>
              </a:spcAft>
              <a:buClr>
                <a:schemeClr val="dk1"/>
              </a:buClr>
              <a:buSzPts val="2800"/>
              <a:buNone/>
            </a:pPr>
            <a:endParaRPr lang="en-US" dirty="0"/>
          </a:p>
          <a:p>
            <a:pPr marL="685800" lvl="1" indent="-228600">
              <a:spcBef>
                <a:spcPts val="0"/>
              </a:spcBef>
              <a:buSzPts val="2800"/>
            </a:pPr>
            <a:endParaRPr lang="en-US" dirty="0"/>
          </a:p>
          <a:p>
            <a:pPr marL="114300" indent="0">
              <a:buNone/>
            </a:pPr>
            <a:endParaRPr lang="en-US" dirty="0"/>
          </a:p>
        </p:txBody>
      </p:sp>
      <p:sp>
        <p:nvSpPr>
          <p:cNvPr id="4" name="Slide Number Placeholder 3">
            <a:extLst>
              <a:ext uri="{FF2B5EF4-FFF2-40B4-BE49-F238E27FC236}">
                <a16:creationId xmlns:a16="http://schemas.microsoft.com/office/drawing/2014/main" id="{19F0679E-DB81-5F8A-96A1-E16697872D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144</a:t>
            </a:fld>
            <a:endParaRPr lang="en-US"/>
          </a:p>
        </p:txBody>
      </p:sp>
    </p:spTree>
    <p:extLst>
      <p:ext uri="{BB962C8B-B14F-4D97-AF65-F5344CB8AC3E}">
        <p14:creationId xmlns:p14="http://schemas.microsoft.com/office/powerpoint/2010/main" val="33176849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Longitudinal Data</a:t>
            </a:r>
            <a:endParaRPr dirty="0"/>
          </a:p>
        </p:txBody>
      </p:sp>
      <p:sp>
        <p:nvSpPr>
          <p:cNvPr id="1152" name="Google Shape;1152;p19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Linear quantile mixed models</a:t>
            </a:r>
          </a:p>
          <a:p>
            <a:pPr marL="685800" lvl="1" indent="-228600">
              <a:spcBef>
                <a:spcPts val="0"/>
              </a:spcBef>
              <a:buSzPts val="2800"/>
            </a:pPr>
            <a:r>
              <a:rPr lang="en-US" dirty="0"/>
              <a:t>Geraci and </a:t>
            </a:r>
            <a:r>
              <a:rPr lang="en-US" dirty="0" err="1"/>
              <a:t>Bottai</a:t>
            </a:r>
            <a:r>
              <a:rPr lang="en-US" dirty="0"/>
              <a:t> (2007); Geraci (2014)</a:t>
            </a:r>
          </a:p>
          <a:p>
            <a:pPr marL="685800" lvl="1" indent="-228600">
              <a:spcBef>
                <a:spcPts val="0"/>
              </a:spcBef>
              <a:buSzPts val="2800"/>
            </a:pPr>
            <a:r>
              <a:rPr lang="en-US" dirty="0"/>
              <a:t>Allows random intercepts and random slopes</a:t>
            </a:r>
          </a:p>
          <a:p>
            <a:pPr marL="685800" lvl="1" indent="-228600">
              <a:spcBef>
                <a:spcPts val="0"/>
              </a:spcBef>
              <a:buSzPts val="2800"/>
            </a:pPr>
            <a:r>
              <a:rPr lang="en-US" dirty="0"/>
              <a:t>Maximum likelihood based estimation strategy</a:t>
            </a:r>
          </a:p>
          <a:p>
            <a:pPr marL="685800" lvl="1" indent="-228600">
              <a:spcBef>
                <a:spcPts val="0"/>
              </a:spcBef>
              <a:buSzPts val="2800"/>
            </a:pPr>
            <a:r>
              <a:rPr lang="en-US" dirty="0"/>
              <a:t>R package: “</a:t>
            </a:r>
            <a:r>
              <a:rPr lang="en-US" dirty="0" err="1"/>
              <a:t>lqmm</a:t>
            </a:r>
            <a:r>
              <a:rPr lang="en-US" dirty="0"/>
              <a:t>”</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Quantile regressions with fixed effects</a:t>
            </a:r>
          </a:p>
          <a:p>
            <a:pPr marL="685800" lvl="1" indent="-228600">
              <a:spcBef>
                <a:spcPts val="0"/>
              </a:spcBef>
              <a:buSzPts val="2800"/>
            </a:pPr>
            <a:r>
              <a:rPr lang="en-US" dirty="0"/>
              <a:t>No “within” transformation in quantile regression with fixed effects unlike linear regression </a:t>
            </a:r>
            <a:r>
              <a:rPr lang="en-US" dirty="0">
                <a:sym typeface="Wingdings" panose="05000000000000000000" pitchFamily="2" charset="2"/>
              </a:rPr>
              <a:t> incidental parameters problem</a:t>
            </a:r>
          </a:p>
          <a:p>
            <a:pPr marL="685800" lvl="1" indent="-228600">
              <a:spcBef>
                <a:spcPts val="0"/>
              </a:spcBef>
              <a:buSzPts val="2800"/>
            </a:pPr>
            <a:r>
              <a:rPr lang="en-US" dirty="0">
                <a:sym typeface="Wingdings" panose="05000000000000000000" pitchFamily="2" charset="2"/>
              </a:rPr>
              <a:t>Machado and Santos Silva (2019), “quantile via moments”</a:t>
            </a:r>
          </a:p>
          <a:p>
            <a:pPr marL="685800" lvl="1" indent="-228600">
              <a:spcBef>
                <a:spcPts val="0"/>
              </a:spcBef>
              <a:buSzPts val="2800"/>
            </a:pPr>
            <a:r>
              <a:rPr lang="en-US" dirty="0">
                <a:sym typeface="Wingdings" panose="05000000000000000000" pitchFamily="2" charset="2"/>
              </a:rPr>
              <a:t>Estimated using two fixed effects regressions</a:t>
            </a:r>
          </a:p>
          <a:p>
            <a:pPr marL="685800" lvl="1" indent="-228600">
              <a:spcBef>
                <a:spcPts val="0"/>
              </a:spcBef>
              <a:buSzPts val="2800"/>
            </a:pPr>
            <a:r>
              <a:rPr lang="en-US" dirty="0">
                <a:sym typeface="Wingdings" panose="05000000000000000000" pitchFamily="2" charset="2"/>
              </a:rPr>
              <a:t>Stata package: </a:t>
            </a:r>
            <a:r>
              <a:rPr lang="en-US" dirty="0" err="1">
                <a:sym typeface="Wingdings" panose="05000000000000000000" pitchFamily="2" charset="2"/>
              </a:rPr>
              <a:t>xtqreg</a:t>
            </a:r>
            <a:endParaRPr dirty="0"/>
          </a:p>
        </p:txBody>
      </p:sp>
      <p:sp>
        <p:nvSpPr>
          <p:cNvPr id="1153" name="Google Shape;1153;p1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5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5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2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Applications of quantile regression at SER 2024</a:t>
            </a:r>
            <a:endParaRPr/>
          </a:p>
        </p:txBody>
      </p:sp>
      <p:sp>
        <p:nvSpPr>
          <p:cNvPr id="1262" name="Google Shape;1262;p20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b="1" dirty="0"/>
              <a:t>Poster presentations</a:t>
            </a:r>
            <a:endParaRPr dirty="0"/>
          </a:p>
          <a:p>
            <a:pPr marL="228600" indent="-228600">
              <a:buSzPct val="100000"/>
            </a:pPr>
            <a:r>
              <a:rPr lang="en-US" dirty="0"/>
              <a:t>Khadka et. al. </a:t>
            </a:r>
            <a:r>
              <a:rPr lang="en-US" i="1" dirty="0"/>
              <a:t>Impact of Vietnam-era G.I. Bill Eligibility on the Distribution of Hemoglobin A1c Among Older Americans: Evidence from a Natural Experiment. </a:t>
            </a:r>
            <a:r>
              <a:rPr lang="en-US" dirty="0">
                <a:solidFill>
                  <a:srgbClr val="FF9300"/>
                </a:solidFill>
              </a:rPr>
              <a:t>Poster session #1, June 18, 7:30-8:30.</a:t>
            </a:r>
            <a:endParaRPr lang="en-US" dirty="0"/>
          </a:p>
          <a:p>
            <a:pPr marL="228600" lvl="0" indent="-228600" algn="l" rtl="0">
              <a:lnSpc>
                <a:spcPct val="90000"/>
              </a:lnSpc>
              <a:spcBef>
                <a:spcPts val="1000"/>
              </a:spcBef>
              <a:spcAft>
                <a:spcPts val="0"/>
              </a:spcAft>
              <a:buClr>
                <a:schemeClr val="dk1"/>
              </a:buClr>
              <a:buSzPct val="100000"/>
              <a:buChar char="•"/>
            </a:pPr>
            <a:r>
              <a:rPr lang="en-US" dirty="0"/>
              <a:t>Hebert et. al. </a:t>
            </a:r>
            <a:r>
              <a:rPr lang="en-US" i="1" dirty="0">
                <a:solidFill>
                  <a:srgbClr val="222222"/>
                </a:solidFill>
                <a:effectLst/>
                <a:latin typeface="Arial" panose="020B0604020202020204" pitchFamily="34" charset="0"/>
              </a:rPr>
              <a:t>More Schooling is Associated with Lower Hemoglobin A1c (HbA1c) </a:t>
            </a:r>
            <a:r>
              <a:rPr lang="en-US" i="1" dirty="0">
                <a:solidFill>
                  <a:srgbClr val="222222"/>
                </a:solidFill>
                <a:latin typeface="Arial" panose="020B0604020202020204" pitchFamily="34" charset="0"/>
              </a:rPr>
              <a:t>a</a:t>
            </a:r>
            <a:r>
              <a:rPr lang="en-US" i="1" dirty="0">
                <a:solidFill>
                  <a:srgbClr val="222222"/>
                </a:solidFill>
                <a:effectLst/>
                <a:latin typeface="Arial" panose="020B0604020202020204" pitchFamily="34" charset="0"/>
              </a:rPr>
              <a:t>t Higher Quantiles of the HbA1c Distribution for White and Latinx Adults: A Conditional Quantile Regression Analysis</a:t>
            </a:r>
            <a:r>
              <a:rPr lang="en-US" i="1" dirty="0"/>
              <a:t>. </a:t>
            </a:r>
            <a:r>
              <a:rPr lang="en-US" dirty="0">
                <a:solidFill>
                  <a:srgbClr val="FF9300"/>
                </a:solidFill>
              </a:rPr>
              <a:t>Poster session #2, June 19, 6:30-7:30pm.</a:t>
            </a:r>
            <a:endParaRPr dirty="0"/>
          </a:p>
          <a:p>
            <a:pPr marL="228600" lvl="0" indent="-228600" algn="l" rtl="0">
              <a:lnSpc>
                <a:spcPct val="90000"/>
              </a:lnSpc>
              <a:spcBef>
                <a:spcPts val="1000"/>
              </a:spcBef>
              <a:spcAft>
                <a:spcPts val="0"/>
              </a:spcAft>
              <a:buClr>
                <a:schemeClr val="dk1"/>
              </a:buClr>
              <a:buSzPct val="100000"/>
              <a:buChar char="•"/>
            </a:pPr>
            <a:r>
              <a:rPr lang="en-US" dirty="0"/>
              <a:t>Irish et. al. </a:t>
            </a:r>
            <a:r>
              <a:rPr lang="en-US" i="1" dirty="0"/>
              <a:t>Association Between 2- and 4-year Colleges and Later-Life Blood Pressure in the US.</a:t>
            </a:r>
            <a:r>
              <a:rPr lang="en-US" dirty="0"/>
              <a:t> </a:t>
            </a:r>
            <a:r>
              <a:rPr lang="en-US" dirty="0">
                <a:solidFill>
                  <a:srgbClr val="FF9300"/>
                </a:solidFill>
              </a:rPr>
              <a:t>Poster session #3, June 20, 6:30-7:30. </a:t>
            </a:r>
          </a:p>
        </p:txBody>
      </p:sp>
      <p:sp>
        <p:nvSpPr>
          <p:cNvPr id="1263" name="Google Shape;1263;p2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146</a:t>
            </a:fld>
            <a:endParaRPr kumimoji="0" sz="1200" b="0" i="0" u="none" strike="noStrike" kern="0" cap="none" spc="0" normalizeH="0" baseline="0" noProof="0">
              <a:ln>
                <a:noFill/>
              </a:ln>
              <a:solidFill>
                <a:srgbClr val="888888"/>
              </a:solidFill>
              <a:effectLst/>
              <a:uLnTx/>
              <a:uFillTx/>
              <a:latin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206"/>
          <p:cNvSpPr txBox="1">
            <a:spLocks noGrp="1"/>
          </p:cNvSpPr>
          <p:nvPr>
            <p:ph type="title"/>
          </p:nvPr>
        </p:nvSpPr>
        <p:spPr>
          <a:xfrm>
            <a:off x="838200" y="2002631"/>
            <a:ext cx="10515600" cy="285273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2494C"/>
              </a:buClr>
              <a:buSzPts val="6000"/>
              <a:buFont typeface="Arial"/>
              <a:buNone/>
            </a:pPr>
            <a:r>
              <a:rPr lang="en-US" b="1">
                <a:solidFill>
                  <a:srgbClr val="F2494C"/>
                </a:solidFill>
              </a:rPr>
              <a:t>Applications of quantile regression at SER 2025: </a:t>
            </a:r>
            <a:r>
              <a:rPr lang="en-US" b="1">
                <a:solidFill>
                  <a:srgbClr val="0070C0"/>
                </a:solidFill>
              </a:rPr>
              <a:t>all of you!</a:t>
            </a:r>
            <a:endParaRPr/>
          </a:p>
        </p:txBody>
      </p:sp>
      <p:sp>
        <p:nvSpPr>
          <p:cNvPr id="1278" name="Google Shape;1278;p20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147</a:t>
            </a:fld>
            <a:endParaRPr kumimoji="0" sz="1200" b="0" i="0" u="none" strike="noStrike" kern="0" cap="none" spc="0" normalizeH="0" baseline="0" noProof="0">
              <a:ln>
                <a:noFill/>
              </a:ln>
              <a:solidFill>
                <a:srgbClr val="888888"/>
              </a:solidFill>
              <a:effectLst/>
              <a:uLnTx/>
              <a:uFillTx/>
              <a:latin typeface="Arial"/>
              <a:cs typeface="Arial"/>
              <a:sym typeface="Arial"/>
            </a:endParaRPr>
          </a:p>
        </p:txBody>
      </p:sp>
      <p:sp>
        <p:nvSpPr>
          <p:cNvPr id="1279" name="Google Shape;1279;p206"/>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1230"/>
        <p:cNvGrpSpPr/>
        <p:nvPr/>
      </p:nvGrpSpPr>
      <p:grpSpPr>
        <a:xfrm>
          <a:off x="0" y="0"/>
          <a:ext cx="0" cy="0"/>
          <a:chOff x="0" y="0"/>
          <a:chExt cx="0" cy="0"/>
        </a:xfrm>
      </p:grpSpPr>
      <p:sp>
        <p:nvSpPr>
          <p:cNvPr id="1231" name="Google Shape;1231;p20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Arial"/>
              <a:buNone/>
            </a:pPr>
            <a:r>
              <a:rPr lang="en-US" sz="5400" b="1">
                <a:solidFill>
                  <a:schemeClr val="lt1"/>
                </a:solidFill>
              </a:rPr>
              <a:t>Conclusion</a:t>
            </a:r>
            <a:endParaRPr/>
          </a:p>
        </p:txBody>
      </p:sp>
      <p:sp>
        <p:nvSpPr>
          <p:cNvPr id="1232" name="Google Shape;1232;p20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solidFill>
                <a:schemeClr val="lt1"/>
              </a:solidFill>
            </a:endParaRPr>
          </a:p>
        </p:txBody>
      </p:sp>
      <p:sp>
        <p:nvSpPr>
          <p:cNvPr id="1233" name="Google Shape;1233;p2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6"/>
          <p:cNvSpPr txBox="1">
            <a:spLocks noGrp="1"/>
          </p:cNvSpPr>
          <p:nvPr>
            <p:ph type="title"/>
          </p:nvPr>
        </p:nvSpPr>
        <p:spPr>
          <a:xfrm>
            <a:off x="838200" y="2917032"/>
            <a:ext cx="10515600" cy="285273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a:solidFill>
                  <a:srgbClr val="F2494C"/>
                </a:solidFill>
              </a:rPr>
              <a:t>CQR and UQR estimates may be quite different, but even when they are similar, remember that they are estimating quite different estimands</a:t>
            </a:r>
            <a:endParaRPr b="1">
              <a:solidFill>
                <a:srgbClr val="F2494C"/>
              </a:solidFill>
            </a:endParaRPr>
          </a:p>
        </p:txBody>
      </p:sp>
      <p:sp>
        <p:nvSpPr>
          <p:cNvPr id="1145" name="Google Shape;1145;p1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149</a:t>
            </a:fld>
            <a:endParaRPr/>
          </a:p>
        </p:txBody>
      </p:sp>
      <p:sp>
        <p:nvSpPr>
          <p:cNvPr id="1146" name="Google Shape;1146;p196"/>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Teaching resources</a:t>
            </a:r>
            <a:endParaRPr/>
          </a:p>
        </p:txBody>
      </p:sp>
      <p:sp>
        <p:nvSpPr>
          <p:cNvPr id="148" name="Google Shape;148;p9"/>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9300"/>
              </a:buClr>
              <a:buSzPts val="2800"/>
              <a:buChar char="•"/>
            </a:pPr>
            <a:r>
              <a:rPr lang="en-US" dirty="0">
                <a:solidFill>
                  <a:srgbClr val="FF9300"/>
                </a:solidFill>
              </a:rPr>
              <a:t>Slide deck: </a:t>
            </a:r>
            <a:r>
              <a:rPr lang="en-US" dirty="0"/>
              <a:t>theory discussion</a:t>
            </a:r>
            <a:endParaRPr dirty="0"/>
          </a:p>
          <a:p>
            <a:pPr marL="685800" lvl="1" indent="-228600" algn="l" rtl="0">
              <a:lnSpc>
                <a:spcPct val="90000"/>
              </a:lnSpc>
              <a:spcBef>
                <a:spcPts val="500"/>
              </a:spcBef>
              <a:spcAft>
                <a:spcPts val="0"/>
              </a:spcAft>
              <a:buClr>
                <a:srgbClr val="FF9300"/>
              </a:buClr>
              <a:buSzPts val="2400"/>
              <a:buChar char="•"/>
            </a:pPr>
            <a:r>
              <a:rPr lang="en-US" dirty="0"/>
              <a:t>     : Key point</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rgbClr val="FF9300"/>
              </a:buClr>
              <a:buSzPts val="2800"/>
              <a:buChar char="•"/>
            </a:pPr>
            <a:r>
              <a:rPr lang="en-US" dirty="0">
                <a:solidFill>
                  <a:srgbClr val="FF9300"/>
                </a:solidFill>
              </a:rPr>
              <a:t>GitHub: </a:t>
            </a:r>
            <a:r>
              <a:rPr lang="en-US" dirty="0"/>
              <a:t>includes the R code scripts, slide deck, and other resources</a:t>
            </a:r>
            <a:endParaRPr dirty="0"/>
          </a:p>
          <a:p>
            <a:pPr marL="685800" lvl="1" indent="-228600" algn="l" rtl="0">
              <a:lnSpc>
                <a:spcPct val="90000"/>
              </a:lnSpc>
              <a:spcBef>
                <a:spcPts val="500"/>
              </a:spcBef>
              <a:spcAft>
                <a:spcPts val="0"/>
              </a:spcAft>
              <a:buClr>
                <a:srgbClr val="F2494C"/>
              </a:buClr>
              <a:buSzPts val="2400"/>
              <a:buChar char="•"/>
            </a:pPr>
            <a:r>
              <a:rPr lang="en-US" dirty="0">
                <a:solidFill>
                  <a:srgbClr val="F2494C"/>
                </a:solidFill>
              </a:rPr>
              <a:t>Link:</a:t>
            </a:r>
            <a:r>
              <a:rPr lang="en-US" dirty="0"/>
              <a:t> </a:t>
            </a:r>
            <a:r>
              <a:rPr lang="en-US" u="sng" dirty="0">
                <a:solidFill>
                  <a:schemeClr val="hlink"/>
                </a:solidFill>
              </a:rPr>
              <a:t>https://</a:t>
            </a:r>
            <a:r>
              <a:rPr lang="en-US" u="sng" dirty="0" err="1">
                <a:solidFill>
                  <a:schemeClr val="hlink"/>
                </a:solidFill>
              </a:rPr>
              <a:t>github.com</a:t>
            </a:r>
            <a:r>
              <a:rPr lang="en-US" u="sng" dirty="0">
                <a:solidFill>
                  <a:schemeClr val="hlink"/>
                </a:solidFill>
              </a:rPr>
              <a:t>/VabLab/Quantile-Regression-Workshop</a:t>
            </a:r>
            <a:endParaRPr dirty="0"/>
          </a:p>
        </p:txBody>
      </p:sp>
      <p:sp>
        <p:nvSpPr>
          <p:cNvPr id="149" name="Google Shape;14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50" name="Google Shape;150;p9"/>
          <p:cNvSpPr/>
          <p:nvPr/>
        </p:nvSpPr>
        <p:spPr>
          <a:xfrm>
            <a:off x="1583703" y="2253006"/>
            <a:ext cx="391463" cy="38649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Choosing between CQR and UQR</a:t>
            </a:r>
            <a:endParaRPr/>
          </a:p>
        </p:txBody>
      </p:sp>
      <p:sp>
        <p:nvSpPr>
          <p:cNvPr id="1152" name="Google Shape;1152;p19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What are the aims of your study?</a:t>
            </a:r>
            <a:endParaRPr dirty="0"/>
          </a:p>
          <a:p>
            <a:pPr marL="685800" lvl="1" indent="-228600" algn="l" rtl="0">
              <a:lnSpc>
                <a:spcPct val="90000"/>
              </a:lnSpc>
              <a:spcBef>
                <a:spcPts val="500"/>
              </a:spcBef>
              <a:spcAft>
                <a:spcPts val="0"/>
              </a:spcAft>
              <a:buClr>
                <a:schemeClr val="dk1"/>
              </a:buClr>
              <a:buSzPts val="2400"/>
              <a:buChar char="•"/>
            </a:pPr>
            <a:r>
              <a:rPr lang="en-US" dirty="0"/>
              <a:t>Are you interested in making comparisons of the exposure-outcome relationship across groups defined based on individual characteristics? If so, </a:t>
            </a:r>
            <a:r>
              <a:rPr lang="en-US" dirty="0">
                <a:solidFill>
                  <a:srgbClr val="FF9300"/>
                </a:solidFill>
              </a:rPr>
              <a:t>conditional quantiles</a:t>
            </a:r>
            <a:r>
              <a:rPr lang="en-US" dirty="0"/>
              <a:t> may be of interest</a:t>
            </a:r>
            <a:endParaRPr dirty="0"/>
          </a:p>
          <a:p>
            <a:pPr marL="685800" lvl="1" indent="-228600" algn="l" rtl="0">
              <a:lnSpc>
                <a:spcPct val="90000"/>
              </a:lnSpc>
              <a:spcBef>
                <a:spcPts val="500"/>
              </a:spcBef>
              <a:spcAft>
                <a:spcPts val="0"/>
              </a:spcAft>
              <a:buClr>
                <a:schemeClr val="dk1"/>
              </a:buClr>
              <a:buSzPts val="2400"/>
              <a:buChar char="•"/>
            </a:pPr>
            <a:r>
              <a:rPr lang="en-US" dirty="0"/>
              <a:t>Are you interested in understanding what would happen to the population outcome distribution if everyone had been exposed versus unexposed? If so, </a:t>
            </a:r>
            <a:r>
              <a:rPr lang="en-US" dirty="0">
                <a:solidFill>
                  <a:srgbClr val="FF9300"/>
                </a:solidFill>
              </a:rPr>
              <a:t>unconditional quantiles </a:t>
            </a:r>
            <a:r>
              <a:rPr lang="en-US" dirty="0"/>
              <a:t>may be of interest</a:t>
            </a:r>
            <a:endParaRPr dirty="0"/>
          </a:p>
        </p:txBody>
      </p:sp>
      <p:sp>
        <p:nvSpPr>
          <p:cNvPr id="1153" name="Google Shape;1153;p1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150</a:t>
            </a:fld>
            <a:endParaRPr/>
          </a:p>
        </p:txBody>
      </p:sp>
    </p:spTree>
    <p:extLst>
      <p:ext uri="{BB962C8B-B14F-4D97-AF65-F5344CB8AC3E}">
        <p14:creationId xmlns:p14="http://schemas.microsoft.com/office/powerpoint/2010/main" val="23169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Choosing between CQR and UQR</a:t>
            </a:r>
            <a:endParaRPr/>
          </a:p>
        </p:txBody>
      </p:sp>
      <p:sp>
        <p:nvSpPr>
          <p:cNvPr id="1159" name="Google Shape;1159;p19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What’s the data generating process?</a:t>
            </a:r>
            <a:endParaRPr dirty="0"/>
          </a:p>
          <a:p>
            <a:pPr marL="685800" lvl="1" indent="-228600" algn="l" rtl="0">
              <a:lnSpc>
                <a:spcPct val="90000"/>
              </a:lnSpc>
              <a:spcBef>
                <a:spcPts val="500"/>
              </a:spcBef>
              <a:spcAft>
                <a:spcPts val="0"/>
              </a:spcAft>
              <a:buClr>
                <a:schemeClr val="dk1"/>
              </a:buClr>
              <a:buSzPts val="2400"/>
              <a:buChar char="•"/>
            </a:pPr>
            <a:r>
              <a:rPr lang="en-US" dirty="0"/>
              <a:t>Any </a:t>
            </a:r>
            <a:r>
              <a:rPr lang="en-US" dirty="0">
                <a:solidFill>
                  <a:srgbClr val="FF9300"/>
                </a:solidFill>
              </a:rPr>
              <a:t>interactions</a:t>
            </a:r>
            <a:r>
              <a:rPr lang="en-US" dirty="0"/>
              <a:t> between the exposure and covariates? If yes, CQR estimates do not generalize to quantiles of the unconditional outcome distribution</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What is your data structure/identification strategy like?</a:t>
            </a:r>
            <a:endParaRPr dirty="0"/>
          </a:p>
          <a:p>
            <a:pPr marL="685800" lvl="1" indent="-228600" algn="l" rtl="0">
              <a:lnSpc>
                <a:spcPct val="90000"/>
              </a:lnSpc>
              <a:spcBef>
                <a:spcPts val="500"/>
              </a:spcBef>
              <a:spcAft>
                <a:spcPts val="0"/>
              </a:spcAft>
              <a:buClr>
                <a:schemeClr val="dk1"/>
              </a:buClr>
              <a:buSzPts val="2400"/>
              <a:buChar char="•"/>
            </a:pPr>
            <a:r>
              <a:rPr lang="en-US" dirty="0"/>
              <a:t>More tools developed for using CQR with different data structures, study designs, and data measured with error</a:t>
            </a:r>
            <a:endParaRPr dirty="0"/>
          </a:p>
          <a:p>
            <a:pPr marL="685800" lvl="1" indent="-228600" algn="l" rtl="0">
              <a:lnSpc>
                <a:spcPct val="90000"/>
              </a:lnSpc>
              <a:spcBef>
                <a:spcPts val="500"/>
              </a:spcBef>
              <a:spcAft>
                <a:spcPts val="0"/>
              </a:spcAft>
              <a:buClr>
                <a:schemeClr val="dk1"/>
              </a:buClr>
              <a:buSzPts val="2400"/>
              <a:buChar char="•"/>
            </a:pPr>
            <a:r>
              <a:rPr lang="en-US" dirty="0"/>
              <a:t>UQR assumes all covariates included in the model are exogenous (i.e., unconfounded)</a:t>
            </a:r>
            <a:endParaRPr dirty="0"/>
          </a:p>
        </p:txBody>
      </p:sp>
      <p:sp>
        <p:nvSpPr>
          <p:cNvPr id="1160" name="Google Shape;1160;p1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What did we learn? (Hopefully)</a:t>
            </a:r>
            <a:endParaRPr dirty="0"/>
          </a:p>
        </p:txBody>
      </p:sp>
      <p:sp>
        <p:nvSpPr>
          <p:cNvPr id="1159" name="Google Shape;1159;p198"/>
          <p:cNvSpPr txBox="1">
            <a:spLocks noGrp="1"/>
          </p:cNvSpPr>
          <p:nvPr>
            <p:ph type="body" idx="1"/>
          </p:nvPr>
        </p:nvSpPr>
        <p:spPr>
          <a:xfrm>
            <a:off x="838200" y="1825624"/>
            <a:ext cx="10515600" cy="4530725"/>
          </a:xfrm>
          <a:prstGeom prst="rect">
            <a:avLst/>
          </a:prstGeom>
          <a:noFill/>
          <a:ln>
            <a:noFill/>
          </a:ln>
        </p:spPr>
        <p:txBody>
          <a:bodyPr spcFirstLastPara="1" wrap="square" lIns="91425" tIns="45700" rIns="91425" bIns="45700" anchor="t" anchorCtr="0">
            <a:normAutofit fontScale="92500" lnSpcReduction="10000"/>
          </a:bodyPr>
          <a:lstStyle/>
          <a:p>
            <a:pPr marL="514350" lvl="0" indent="-514350" algn="l" rtl="0">
              <a:lnSpc>
                <a:spcPct val="90000"/>
              </a:lnSpc>
              <a:spcBef>
                <a:spcPts val="0"/>
              </a:spcBef>
              <a:spcAft>
                <a:spcPts val="0"/>
              </a:spcAft>
              <a:buClr>
                <a:schemeClr val="dk1"/>
              </a:buClr>
              <a:buSzPts val="2800"/>
              <a:buFont typeface="+mj-lt"/>
              <a:buAutoNum type="arabicPeriod"/>
            </a:pPr>
            <a:r>
              <a:rPr lang="en-US" dirty="0"/>
              <a:t>Why investigating the effect of an exposure across the entire outcome distribution is substantively important </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Quantile regression allows us to quantify the relationship of an exposure with the conditional or unconditional outcome distribution</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model associations between an exposure and the conditional or unconditional outcome distribution</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appropriately adjust standard errors, and subsequently confidence intervals</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visualize quantile regression estimates, and potential counterfactual distributions associated with those estimates</a:t>
            </a:r>
            <a:endParaRPr dirty="0"/>
          </a:p>
        </p:txBody>
      </p:sp>
      <p:sp>
        <p:nvSpPr>
          <p:cNvPr id="1160" name="Google Shape;1160;p1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152</a:t>
            </a:fld>
            <a:endParaRPr/>
          </a:p>
        </p:txBody>
      </p:sp>
    </p:spTree>
    <p:extLst>
      <p:ext uri="{BB962C8B-B14F-4D97-AF65-F5344CB8AC3E}">
        <p14:creationId xmlns:p14="http://schemas.microsoft.com/office/powerpoint/2010/main" val="240482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Where can you find more resources?</a:t>
            </a:r>
            <a:endParaRPr dirty="0"/>
          </a:p>
        </p:txBody>
      </p:sp>
      <p:sp>
        <p:nvSpPr>
          <p:cNvPr id="1159" name="Google Shape;1159;p19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mj-lt"/>
              <a:buAutoNum type="arabicPeriod"/>
            </a:pPr>
            <a:r>
              <a:rPr lang="en-US" dirty="0"/>
              <a:t>Github</a:t>
            </a:r>
          </a:p>
          <a:p>
            <a:pPr marL="971550" lvl="1" indent="-514350">
              <a:spcBef>
                <a:spcPts val="0"/>
              </a:spcBef>
              <a:buSzPts val="2800"/>
            </a:pPr>
            <a:r>
              <a:rPr lang="en-US" dirty="0"/>
              <a:t>Power point code, R and STATA functions, handout code</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Our </a:t>
            </a:r>
            <a:r>
              <a:rPr lang="en-US" i="1" dirty="0"/>
              <a:t>white </a:t>
            </a:r>
            <a:r>
              <a:rPr lang="en-US" dirty="0"/>
              <a:t>paper (and at AJE whenever they release it)</a:t>
            </a:r>
          </a:p>
          <a:p>
            <a:pPr marL="971550" lvl="1" indent="-514350">
              <a:spcBef>
                <a:spcPts val="0"/>
              </a:spcBef>
              <a:buSzPts val="2800"/>
            </a:pPr>
            <a:r>
              <a:rPr lang="en-US" dirty="0"/>
              <a:t>In depth explanation plus more details on the applied example</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Cited papers</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Us!</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p:txBody>
      </p:sp>
      <p:sp>
        <p:nvSpPr>
          <p:cNvPr id="1160" name="Google Shape;1160;p1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153</a:t>
            </a:fld>
            <a:endParaRPr/>
          </a:p>
        </p:txBody>
      </p:sp>
    </p:spTree>
    <p:extLst>
      <p:ext uri="{BB962C8B-B14F-4D97-AF65-F5344CB8AC3E}">
        <p14:creationId xmlns:p14="http://schemas.microsoft.com/office/powerpoint/2010/main" val="11604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208"/>
          <p:cNvSpPr txBox="1">
            <a:spLocks noGrp="1"/>
          </p:cNvSpPr>
          <p:nvPr>
            <p:ph type="title"/>
          </p:nvPr>
        </p:nvSpPr>
        <p:spPr>
          <a:xfrm>
            <a:off x="838200" y="2268537"/>
            <a:ext cx="10515600" cy="100761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2494C"/>
              </a:buClr>
              <a:buSzPts val="6000"/>
              <a:buFont typeface="Arial"/>
              <a:buNone/>
            </a:pPr>
            <a:r>
              <a:rPr lang="en-US" b="1" dirty="0">
                <a:solidFill>
                  <a:srgbClr val="F2494C"/>
                </a:solidFill>
              </a:rPr>
              <a:t>Thank you!</a:t>
            </a:r>
            <a:endParaRPr dirty="0"/>
          </a:p>
        </p:txBody>
      </p:sp>
      <p:sp>
        <p:nvSpPr>
          <p:cNvPr id="1285" name="Google Shape;1285;p208"/>
          <p:cNvSpPr txBox="1">
            <a:spLocks noGrp="1"/>
          </p:cNvSpPr>
          <p:nvPr>
            <p:ph type="body" idx="1"/>
          </p:nvPr>
        </p:nvSpPr>
        <p:spPr>
          <a:xfrm>
            <a:off x="838200" y="4066158"/>
            <a:ext cx="10515600" cy="1500187"/>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rgbClr val="468C8A"/>
              </a:buClr>
              <a:buSzPts val="2400"/>
              <a:buNone/>
            </a:pPr>
            <a:r>
              <a:rPr lang="en-US">
                <a:solidFill>
                  <a:srgbClr val="468C8A"/>
                </a:solidFill>
              </a:rPr>
              <a:t>Aayush Khadka: </a:t>
            </a:r>
            <a:r>
              <a:rPr lang="en-US">
                <a:solidFill>
                  <a:srgbClr val="FF9300"/>
                </a:solidFill>
              </a:rPr>
              <a:t>aayush.khadka@ucsf.edu</a:t>
            </a:r>
            <a:endParaRPr/>
          </a:p>
          <a:p>
            <a:pPr marL="0" lvl="0" indent="0" algn="ctr" rtl="0">
              <a:lnSpc>
                <a:spcPct val="90000"/>
              </a:lnSpc>
              <a:spcBef>
                <a:spcPts val="1000"/>
              </a:spcBef>
              <a:spcAft>
                <a:spcPts val="0"/>
              </a:spcAft>
              <a:buClr>
                <a:srgbClr val="468C8A"/>
              </a:buClr>
              <a:buSzPts val="2400"/>
              <a:buNone/>
            </a:pPr>
            <a:r>
              <a:rPr lang="en-US">
                <a:solidFill>
                  <a:srgbClr val="468C8A"/>
                </a:solidFill>
              </a:rPr>
              <a:t>Jilly Hebert: </a:t>
            </a:r>
            <a:r>
              <a:rPr lang="en-US">
                <a:solidFill>
                  <a:srgbClr val="FF9300"/>
                </a:solidFill>
              </a:rPr>
              <a:t>jilly.hebert@ucsf.edu</a:t>
            </a:r>
            <a:endParaRPr>
              <a:solidFill>
                <a:srgbClr val="FF9300"/>
              </a:solidFill>
            </a:endParaRPr>
          </a:p>
          <a:p>
            <a:pPr marL="0" lvl="0" indent="0" algn="ctr" rtl="0">
              <a:spcBef>
                <a:spcPts val="1000"/>
              </a:spcBef>
              <a:spcAft>
                <a:spcPts val="0"/>
              </a:spcAft>
              <a:buClr>
                <a:srgbClr val="468C8A"/>
              </a:buClr>
              <a:buSzPts val="2400"/>
              <a:buNone/>
            </a:pPr>
            <a:r>
              <a:rPr lang="en-US">
                <a:solidFill>
                  <a:srgbClr val="468C8A"/>
                </a:solidFill>
              </a:rPr>
              <a:t>Amanda Irish: </a:t>
            </a:r>
            <a:r>
              <a:rPr lang="en-US">
                <a:solidFill>
                  <a:srgbClr val="FF9300"/>
                </a:solidFill>
              </a:rPr>
              <a:t>amanda.irish@ucsf.edu</a:t>
            </a:r>
            <a:endParaRPr>
              <a:solidFill>
                <a:srgbClr val="FF9300"/>
              </a:solidFill>
            </a:endParaRPr>
          </a:p>
          <a:p>
            <a:pPr marL="0" lvl="0" indent="0" algn="ctr" rtl="0">
              <a:lnSpc>
                <a:spcPct val="90000"/>
              </a:lnSpc>
              <a:spcBef>
                <a:spcPts val="1000"/>
              </a:spcBef>
              <a:spcAft>
                <a:spcPts val="0"/>
              </a:spcAft>
              <a:buClr>
                <a:srgbClr val="468C8A"/>
              </a:buClr>
              <a:buSzPts val="2400"/>
              <a:buNone/>
            </a:pPr>
            <a:r>
              <a:rPr lang="en-US">
                <a:solidFill>
                  <a:srgbClr val="468C8A"/>
                </a:solidFill>
              </a:rPr>
              <a:t>Anusha M. Vable: </a:t>
            </a:r>
            <a:r>
              <a:rPr lang="en-US">
                <a:solidFill>
                  <a:srgbClr val="FF9300"/>
                </a:solidFill>
              </a:rPr>
              <a:t>anusha.vable@ucsf.edu </a:t>
            </a:r>
            <a:endParaRPr/>
          </a:p>
        </p:txBody>
      </p:sp>
      <p:sp>
        <p:nvSpPr>
          <p:cNvPr id="1286" name="Google Shape;1286;p2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fld id="{00000000-1234-1234-1234-123412341234}" type="slidenum">
              <a:rPr lang="en-US" sz="1200" b="0" i="0" u="none" strike="noStrike" cap="none">
                <a:solidFill>
                  <a:srgbClr val="888888"/>
                </a:solidFill>
                <a:latin typeface="Arial"/>
                <a:ea typeface="Arial"/>
                <a:cs typeface="Arial"/>
                <a:sym typeface="Arial"/>
              </a:rPr>
              <a:t>154</a:t>
            </a:fld>
            <a:endParaRPr sz="1200" b="0" i="0" u="none" strike="noStrike" cap="none">
              <a:solidFill>
                <a:srgbClr val="888888"/>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F35DE2-4894-2FBF-D316-428FF823A9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155</a:t>
            </a:fld>
            <a:endParaRPr lang="en-US"/>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99DD0E60-1FCA-F0BC-90D5-0E85DE213A05}"/>
                  </a:ext>
                </a:extLst>
              </p:cNvPr>
              <p:cNvGraphicFramePr>
                <a:graphicFrameLocks noGrp="1"/>
              </p:cNvGraphicFramePr>
              <p:nvPr>
                <p:extLst>
                  <p:ext uri="{D42A27DB-BD31-4B8C-83A1-F6EECF244321}">
                    <p14:modId xmlns:p14="http://schemas.microsoft.com/office/powerpoint/2010/main" val="1127749703"/>
                  </p:ext>
                </p:extLst>
              </p:nvPr>
            </p:nvGraphicFramePr>
            <p:xfrm>
              <a:off x="222202" y="379952"/>
              <a:ext cx="11747596" cy="6098096"/>
            </p:xfrm>
            <a:graphic>
              <a:graphicData uri="http://schemas.openxmlformats.org/drawingml/2006/table">
                <a:tbl>
                  <a:tblPr firstRow="1" bandRow="1">
                    <a:tableStyleId>{2D5ABB26-0587-4C30-8999-92F81FD0307C}</a:tableStyleId>
                  </a:tblPr>
                  <a:tblGrid>
                    <a:gridCol w="2633083">
                      <a:extLst>
                        <a:ext uri="{9D8B030D-6E8A-4147-A177-3AD203B41FA5}">
                          <a16:colId xmlns:a16="http://schemas.microsoft.com/office/drawing/2014/main" val="2485563793"/>
                        </a:ext>
                      </a:extLst>
                    </a:gridCol>
                    <a:gridCol w="3038171">
                      <a:extLst>
                        <a:ext uri="{9D8B030D-6E8A-4147-A177-3AD203B41FA5}">
                          <a16:colId xmlns:a16="http://schemas.microsoft.com/office/drawing/2014/main" val="1972392090"/>
                        </a:ext>
                      </a:extLst>
                    </a:gridCol>
                    <a:gridCol w="3038171">
                      <a:extLst>
                        <a:ext uri="{9D8B030D-6E8A-4147-A177-3AD203B41FA5}">
                          <a16:colId xmlns:a16="http://schemas.microsoft.com/office/drawing/2014/main" val="2831166234"/>
                        </a:ext>
                      </a:extLst>
                    </a:gridCol>
                    <a:gridCol w="3038171">
                      <a:extLst>
                        <a:ext uri="{9D8B030D-6E8A-4147-A177-3AD203B41FA5}">
                          <a16:colId xmlns:a16="http://schemas.microsoft.com/office/drawing/2014/main" val="1146948457"/>
                        </a:ext>
                      </a:extLst>
                    </a:gridCol>
                  </a:tblGrid>
                  <a:tr h="54864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Unconditional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𝛽</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𝑄</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𝑋</m:t>
                                    </m:r>
                                  </m:e>
                                  <m:sup>
                                    <m:r>
                                      <a:rPr lang="en-US" sz="1600" b="0" i="1" smtClean="0">
                                        <a:solidFill>
                                          <a:schemeClr val="tx1"/>
                                        </a:solidFill>
                                        <a:latin typeface="Cambria Math" panose="02040503050406030204" pitchFamily="18" charset="0"/>
                                      </a:rPr>
                                      <m:t>′</m:t>
                                    </m:r>
                                  </m:sup>
                                </m:s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𝛽</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  </m:t>
                                </m:r>
                              </m:oMath>
                              <m:oMath xmlns:m="http://schemas.openxmlformats.org/officeDocument/2006/math">
                                <m:r>
                                  <a:rPr lang="en-US" sz="1600" b="0" i="1" smtClean="0">
                                    <a:solidFill>
                                      <a:schemeClr val="tx1"/>
                                    </a:solidFill>
                                    <a:latin typeface="Cambria Math" panose="02040503050406030204" pitchFamily="18" charset="0"/>
                                  </a:rPr>
                                  <m:t>𝜏</m:t>
                                </m:r>
                                <m:r>
                                  <a:rPr lang="en-US" sz="1600" b="0" i="1" smtClean="0">
                                    <a:solidFill>
                                      <a:schemeClr val="tx1"/>
                                    </a:solidFill>
                                    <a:latin typeface="Cambria Math" panose="02040503050406030204" pitchFamily="18" charset="0"/>
                                  </a:rPr>
                                  <m:t>=(0,1)</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𝑅𝐼𝐹</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𝜏</m:t>
                                            </m:r>
                                          </m:sub>
                                        </m:sSub>
                                      </m:e>
                                    </m:d>
                                  </m:e>
                                  <m:e>
                                    <m:r>
                                      <a:rPr lang="en-US" sz="1600" b="0" i="1" smtClean="0">
                                        <a:solidFill>
                                          <a:schemeClr val="tx1"/>
                                        </a:solidFill>
                                        <a:latin typeface="Cambria Math" panose="02040503050406030204" pitchFamily="18" charset="0"/>
                                      </a:rPr>
                                      <m:t>𝑋</m:t>
                                    </m:r>
                                  </m:e>
                                </m:d>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𝑋</m:t>
                                    </m:r>
                                  </m:e>
                                  <m:sup>
                                    <m:r>
                                      <a:rPr lang="en-US" sz="1600" b="0" i="1" smtClean="0">
                                        <a:solidFill>
                                          <a:schemeClr val="tx1"/>
                                        </a:solidFill>
                                        <a:latin typeface="Cambria Math" panose="02040503050406030204" pitchFamily="18" charset="0"/>
                                      </a:rPr>
                                      <m:t>′</m:t>
                                    </m:r>
                                  </m:sup>
                                </m:s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𝛽</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     </m:t>
                                </m:r>
                              </m:oMath>
                              <m:oMath xmlns:m="http://schemas.openxmlformats.org/officeDocument/2006/math">
                                <m:r>
                                  <a:rPr lang="en-US" sz="1600" b="0" i="1" smtClean="0">
                                    <a:solidFill>
                                      <a:schemeClr val="tx1"/>
                                    </a:solidFill>
                                    <a:latin typeface="Cambria Math" panose="02040503050406030204" pitchFamily="18" charset="0"/>
                                  </a:rPr>
                                  <m:t>𝜏</m:t>
                                </m:r>
                                <m:r>
                                  <a:rPr lang="en-US" sz="1600" b="0" i="1" smtClean="0">
                                    <a:solidFill>
                                      <a:schemeClr val="tx1"/>
                                    </a:solidFill>
                                    <a:latin typeface="Cambria Math" panose="02040503050406030204" pitchFamily="18" charset="0"/>
                                  </a:rPr>
                                  <m:t>=(0,1)</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64835753"/>
                      </a:ext>
                    </a:extLst>
                  </a:tr>
                  <a:tr h="64008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explicit assumption, but likely the same assumptions as the estimation strategy used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37084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p>
                                          <m:sSupPr>
                                            <m:ctrlPr>
                                              <a:rPr lang="en-US" sz="1600" b="0" i="1" smtClean="0">
                                                <a:solidFill>
                                                  <a:schemeClr val="tx1"/>
                                                </a:solidFill>
                                                <a:latin typeface="Cambria Math" panose="02040503050406030204" pitchFamily="18" charset="0"/>
                                              </a:rPr>
                                            </m:ctrlPr>
                                          </m:sSupPr>
                                          <m:e>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sup>
                                            <m:r>
                                              <a:rPr lang="en-US" sz="1600" b="0" i="1" smtClean="0">
                                                <a:solidFill>
                                                  <a:schemeClr val="tx1"/>
                                                </a:solidFill>
                                                <a:latin typeface="Cambria Math" panose="02040503050406030204" pitchFamily="18" charset="0"/>
                                              </a:rPr>
                                              <m:t>2</m:t>
                                            </m:r>
                                          </m:sup>
                                        </m:sSup>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𝜌</m:t>
                                            </m:r>
                                          </m:e>
                                          <m:sub>
                                            <m:r>
                                              <a:rPr lang="en-US" sz="1600" b="0" i="1" smtClean="0">
                                                <a:solidFill>
                                                  <a:schemeClr val="tx1"/>
                                                </a:solidFill>
                                                <a:latin typeface="Cambria Math" panose="02040503050406030204" pitchFamily="18" charset="0"/>
                                              </a:rPr>
                                              <m:t>𝜏</m:t>
                                            </m:r>
                                          </m:sub>
                                        </m:sSub>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Method of estimation depends on the estimator used </a:t>
                          </a:r>
                          <a:br>
                            <a:rPr lang="en-US" sz="1600" dirty="0">
                              <a:solidFill>
                                <a:schemeClr val="tx1"/>
                              </a:solidFill>
                            </a:rPr>
                          </a:br>
                          <a:r>
                            <a:rPr lang="en-US" sz="1600" dirty="0">
                              <a:solidFill>
                                <a:schemeClr val="tx1"/>
                              </a:solidFill>
                            </a:rPr>
                            <a:t>(e.g., RIF-OLS, RIF-Logit)</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tc vMerge="1">
                      <a:txBody>
                        <a:bodyPr/>
                        <a:lstStyle/>
                        <a:p>
                          <a:pPr algn="ctr"/>
                          <a:r>
                            <a:rPr lang="en-US" dirty="0">
                              <a:solidFill>
                                <a:schemeClr val="tx1"/>
                              </a:solidFill>
                            </a:rPr>
                            <a:t>Many, including OLS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370840">
                    <a:tc>
                      <a:txBody>
                        <a:bodyPr/>
                        <a:lstStyle/>
                        <a:p>
                          <a:r>
                            <a:rPr lang="en-US" sz="1600" dirty="0">
                              <a:solidFill>
                                <a:schemeClr val="tx1"/>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Same estimators available as would be for the choice of estimator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548640">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a:t>
                          </a:r>
                          <a:r>
                            <a:rPr lang="en-US" sz="1600" baseline="0" dirty="0">
                              <a:solidFill>
                                <a:schemeClr val="tx1"/>
                              </a:solidFill>
                            </a:rPr>
                            <a:t> change</a:t>
                          </a:r>
                          <a:r>
                            <a:rPr lang="en-US" sz="1600" dirty="0">
                              <a:solidFill>
                                <a:schemeClr val="tx1"/>
                              </a:solidFill>
                            </a:rPr>
                            <a:t> in the conditional</a:t>
                          </a:r>
                          <a:r>
                            <a:rPr lang="en-US" sz="1600" baseline="0" dirty="0">
                              <a:solidFill>
                                <a:schemeClr val="tx1"/>
                              </a:solidFill>
                            </a:rPr>
                            <a:t> mean of the outcome</a:t>
                          </a:r>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a:t>
                          </a:r>
                          <a:r>
                            <a:rPr lang="en-US" sz="1600" baseline="0" dirty="0">
                              <a:solidFill>
                                <a:schemeClr val="tx1"/>
                              </a:solidFill>
                            </a:rPr>
                            <a: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 change</a:t>
                          </a:r>
                          <a:r>
                            <a:rPr lang="en-US" sz="1600" baseline="0" dirty="0">
                              <a:solidFill>
                                <a:schemeClr val="tx1"/>
                              </a:solidFill>
                            </a:rPr>
                            <a:t> in </a:t>
                          </a:r>
                          <a:r>
                            <a:rPr lang="en-US" sz="1600" dirty="0">
                              <a:solidFill>
                                <a:schemeClr val="tx1"/>
                              </a:solidFill>
                            </a:rPr>
                            <a:t>the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𝜏</m:t>
                                  </m:r>
                                </m:e>
                                <m:sup>
                                  <m:r>
                                    <a:rPr lang="en-US" sz="1600" b="0" i="1" smtClean="0">
                                      <a:solidFill>
                                        <a:schemeClr val="tx1"/>
                                      </a:solidFill>
                                      <a:latin typeface="Cambria Math" panose="02040503050406030204" pitchFamily="18" charset="0"/>
                                    </a:rPr>
                                    <m:t>𝑡h</m:t>
                                  </m:r>
                                </m:sup>
                              </m:sSup>
                            </m:oMath>
                          </a14:m>
                          <a:r>
                            <a:rPr lang="en-US" sz="1600" dirty="0">
                              <a:solidFill>
                                <a:schemeClr val="tx1"/>
                              </a:solidFill>
                            </a:rPr>
                            <a:t> quantile of the conditional outcome distribution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mean of the independent variable of interest is associated</a:t>
                          </a:r>
                          <a:r>
                            <a:rPr lang="en-US" sz="1600" baseline="0" dirty="0">
                              <a:solidFill>
                                <a:schemeClr val="tx1"/>
                              </a:solidFill>
                            </a:rPr>
                            <a:t>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 change</a:t>
                          </a:r>
                          <a:r>
                            <a:rPr lang="en-US" sz="1600" baseline="0" dirty="0">
                              <a:solidFill>
                                <a:schemeClr val="tx1"/>
                              </a:solidFill>
                            </a:rPr>
                            <a:t> in</a:t>
                          </a:r>
                          <a:r>
                            <a:rPr lang="en-US" sz="1600" dirty="0">
                              <a:solidFill>
                                <a:schemeClr val="tx1"/>
                              </a:solidFill>
                            </a:rPr>
                            <a:t> the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𝜏</m:t>
                                  </m:r>
                                </m:e>
                                <m:sup>
                                  <m:r>
                                    <a:rPr lang="en-US" sz="1600" b="0" i="1" smtClean="0">
                                      <a:solidFill>
                                        <a:schemeClr val="tx1"/>
                                      </a:solidFill>
                                      <a:latin typeface="Cambria Math" panose="02040503050406030204" pitchFamily="18" charset="0"/>
                                    </a:rPr>
                                    <m:t>𝑡h</m:t>
                                  </m:r>
                                </m:sup>
                              </m:sSup>
                            </m:oMath>
                          </a14:m>
                          <a:r>
                            <a:rPr lang="en-US" sz="1600" dirty="0">
                              <a:solidFill>
                                <a:schemeClr val="tx1"/>
                              </a:solidFill>
                            </a:rPr>
                            <a:t> quantile of the unconditional outcome distribution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5207593"/>
                      </a:ext>
                    </a:extLst>
                  </a:tr>
                </a:tbl>
              </a:graphicData>
            </a:graphic>
          </p:graphicFrame>
        </mc:Choice>
        <mc:Fallback>
          <p:graphicFrame>
            <p:nvGraphicFramePr>
              <p:cNvPr id="3" name="Table 2">
                <a:extLst>
                  <a:ext uri="{FF2B5EF4-FFF2-40B4-BE49-F238E27FC236}">
                    <a16:creationId xmlns:a16="http://schemas.microsoft.com/office/drawing/2014/main" id="{99DD0E60-1FCA-F0BC-90D5-0E85DE213A05}"/>
                  </a:ext>
                </a:extLst>
              </p:cNvPr>
              <p:cNvGraphicFramePr>
                <a:graphicFrameLocks noGrp="1"/>
              </p:cNvGraphicFramePr>
              <p:nvPr>
                <p:extLst>
                  <p:ext uri="{D42A27DB-BD31-4B8C-83A1-F6EECF244321}">
                    <p14:modId xmlns:p14="http://schemas.microsoft.com/office/powerpoint/2010/main" val="1127749703"/>
                  </p:ext>
                </p:extLst>
              </p:nvPr>
            </p:nvGraphicFramePr>
            <p:xfrm>
              <a:off x="222202" y="379952"/>
              <a:ext cx="11747596" cy="6098096"/>
            </p:xfrm>
            <a:graphic>
              <a:graphicData uri="http://schemas.openxmlformats.org/drawingml/2006/table">
                <a:tbl>
                  <a:tblPr firstRow="1" bandRow="1">
                    <a:tableStyleId>{2D5ABB26-0587-4C30-8999-92F81FD0307C}</a:tableStyleId>
                  </a:tblPr>
                  <a:tblGrid>
                    <a:gridCol w="2633083">
                      <a:extLst>
                        <a:ext uri="{9D8B030D-6E8A-4147-A177-3AD203B41FA5}">
                          <a16:colId xmlns:a16="http://schemas.microsoft.com/office/drawing/2014/main" val="2485563793"/>
                        </a:ext>
                      </a:extLst>
                    </a:gridCol>
                    <a:gridCol w="3038171">
                      <a:extLst>
                        <a:ext uri="{9D8B030D-6E8A-4147-A177-3AD203B41FA5}">
                          <a16:colId xmlns:a16="http://schemas.microsoft.com/office/drawing/2014/main" val="1972392090"/>
                        </a:ext>
                      </a:extLst>
                    </a:gridCol>
                    <a:gridCol w="3038171">
                      <a:extLst>
                        <a:ext uri="{9D8B030D-6E8A-4147-A177-3AD203B41FA5}">
                          <a16:colId xmlns:a16="http://schemas.microsoft.com/office/drawing/2014/main" val="2831166234"/>
                        </a:ext>
                      </a:extLst>
                    </a:gridCol>
                    <a:gridCol w="3038171">
                      <a:extLst>
                        <a:ext uri="{9D8B030D-6E8A-4147-A177-3AD203B41FA5}">
                          <a16:colId xmlns:a16="http://schemas.microsoft.com/office/drawing/2014/main" val="1146948457"/>
                        </a:ext>
                      </a:extLst>
                    </a:gridCol>
                  </a:tblGrid>
                  <a:tr h="57912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Unconditional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2"/>
                          <a:stretch>
                            <a:fillRect l="-87029" t="-94000" r="-200837" b="-784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2"/>
                          <a:stretch>
                            <a:fillRect l="-186250" t="-94000" r="-100000" b="-784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2"/>
                          <a:stretch>
                            <a:fillRect l="-287448" t="-94000" r="-418" b="-784000"/>
                          </a:stretch>
                        </a:blipFill>
                      </a:tcPr>
                    </a:tc>
                    <a:extLst>
                      <a:ext uri="{0D108BD9-81ED-4DB2-BD59-A6C34878D82A}">
                        <a16:rowId xmlns:a16="http://schemas.microsoft.com/office/drawing/2014/main" val="3364835753"/>
                      </a:ext>
                    </a:extLst>
                  </a:tr>
                  <a:tr h="82296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explicit assumption, but likely the same assumptions as the estimation strategy used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77705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2"/>
                          <a:stretch>
                            <a:fillRect l="-87029" t="-261290" r="-200837" b="-42741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2"/>
                          <a:stretch>
                            <a:fillRect l="-186250" t="-261290" r="-100000" b="-427419"/>
                          </a:stretch>
                        </a:blip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Method of estimation depends on the estimator used </a:t>
                          </a:r>
                          <a:br>
                            <a:rPr lang="en-US" sz="1600" dirty="0">
                              <a:solidFill>
                                <a:schemeClr val="tx1"/>
                              </a:solidFill>
                            </a:rPr>
                          </a:br>
                          <a:r>
                            <a:rPr lang="en-US" sz="1600" dirty="0">
                              <a:solidFill>
                                <a:schemeClr val="tx1"/>
                              </a:solidFill>
                            </a:rPr>
                            <a:t>(e.g., RIF-OLS, RIF-Logit)</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tc vMerge="1">
                      <a:txBody>
                        <a:bodyPr/>
                        <a:lstStyle/>
                        <a:p>
                          <a:pPr algn="ctr"/>
                          <a:r>
                            <a:rPr lang="en-US" dirty="0">
                              <a:solidFill>
                                <a:schemeClr val="tx1"/>
                              </a:solidFill>
                            </a:rPr>
                            <a:t>Many, including OLS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1066800">
                    <a:tc>
                      <a:txBody>
                        <a:bodyPr/>
                        <a:lstStyle/>
                        <a:p>
                          <a:r>
                            <a:rPr lang="en-US" sz="1600" dirty="0">
                              <a:solidFill>
                                <a:schemeClr val="tx1"/>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Same estimators available as would be for the choice of estimator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1572006">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7029" t="-289516" r="-200837" b="-483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6250" t="-289516" r="-100000" b="-483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7448" t="-289516" r="-418" b="-4839"/>
                          </a:stretch>
                        </a:blipFill>
                      </a:tcPr>
                    </a:tc>
                    <a:extLst>
                      <a:ext uri="{0D108BD9-81ED-4DB2-BD59-A6C34878D82A}">
                        <a16:rowId xmlns:a16="http://schemas.microsoft.com/office/drawing/2014/main" val="2715207593"/>
                      </a:ext>
                    </a:extLst>
                  </a:tr>
                </a:tbl>
              </a:graphicData>
            </a:graphic>
          </p:graphicFrame>
        </mc:Fallback>
      </mc:AlternateContent>
    </p:spTree>
    <p:extLst>
      <p:ext uri="{BB962C8B-B14F-4D97-AF65-F5344CB8AC3E}">
        <p14:creationId xmlns:p14="http://schemas.microsoft.com/office/powerpoint/2010/main" val="41789999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19F29-3AE9-C8D3-4868-01636CB0C725}"/>
              </a:ext>
            </a:extLst>
          </p:cNvPr>
          <p:cNvSpPr>
            <a:spLocks noGrp="1"/>
          </p:cNvSpPr>
          <p:nvPr>
            <p:ph type="title"/>
          </p:nvPr>
        </p:nvSpPr>
        <p:spPr>
          <a:xfrm>
            <a:off x="1028700" y="1967266"/>
            <a:ext cx="2628900" cy="2547257"/>
          </a:xfrm>
          <a:noFill/>
        </p:spPr>
        <p:txBody>
          <a:bodyPr anchor="ctr">
            <a:normAutofit/>
          </a:bodyPr>
          <a:lstStyle/>
          <a:p>
            <a:pPr algn="ctr"/>
            <a:r>
              <a:rPr lang="en-US" sz="3300" b="1">
                <a:solidFill>
                  <a:srgbClr val="FFFFFF"/>
                </a:solidFill>
              </a:rPr>
              <a:t>Please take our survey on pre-analysis plans!</a:t>
            </a:r>
            <a:endParaRPr lang="en-US" sz="3300" dirty="0">
              <a:solidFill>
                <a:srgbClr val="FFFFFF"/>
              </a:solidFill>
            </a:endParaRPr>
          </a:p>
        </p:txBody>
      </p:sp>
      <p:pic>
        <p:nvPicPr>
          <p:cNvPr id="5" name="Picture 4" descr="A qr code with black squares&#10;&#10;Description automatically generated">
            <a:extLst>
              <a:ext uri="{FF2B5EF4-FFF2-40B4-BE49-F238E27FC236}">
                <a16:creationId xmlns:a16="http://schemas.microsoft.com/office/drawing/2014/main" id="{24492FCD-13CD-6612-E0E3-A4384F017072}"/>
              </a:ext>
            </a:extLst>
          </p:cNvPr>
          <p:cNvPicPr>
            <a:picLocks noChangeAspect="1"/>
          </p:cNvPicPr>
          <p:nvPr/>
        </p:nvPicPr>
        <p:blipFill>
          <a:blip r:embed="rId2"/>
          <a:stretch>
            <a:fillRect/>
          </a:stretch>
        </p:blipFill>
        <p:spPr>
          <a:xfrm>
            <a:off x="5383296" y="643466"/>
            <a:ext cx="5568739" cy="5568739"/>
          </a:xfrm>
          <a:prstGeom prst="rect">
            <a:avLst/>
          </a:prstGeom>
        </p:spPr>
      </p:pic>
      <p:sp>
        <p:nvSpPr>
          <p:cNvPr id="3" name="Slide Number Placeholder 2">
            <a:extLst>
              <a:ext uri="{FF2B5EF4-FFF2-40B4-BE49-F238E27FC236}">
                <a16:creationId xmlns:a16="http://schemas.microsoft.com/office/drawing/2014/main" id="{DAA4C1FF-1741-BC71-0494-969486375E74}"/>
              </a:ext>
            </a:extLst>
          </p:cNvPr>
          <p:cNvSpPr>
            <a:spLocks noGrp="1"/>
          </p:cNvSpPr>
          <p:nvPr>
            <p:ph type="sldNum" idx="12"/>
          </p:nvPr>
        </p:nvSpPr>
        <p:spPr>
          <a:xfrm>
            <a:off x="11034184" y="6356350"/>
            <a:ext cx="514349" cy="365125"/>
          </a:xfrm>
        </p:spPr>
        <p:txBody>
          <a:bodyPr>
            <a:normAutofit/>
          </a:bodyPr>
          <a:lstStyle/>
          <a:p>
            <a:pPr marL="0" lvl="0" indent="0" rtl="0">
              <a:spcBef>
                <a:spcPts val="0"/>
              </a:spcBef>
              <a:spcAft>
                <a:spcPts val="600"/>
              </a:spcAft>
              <a:buNone/>
            </a:pPr>
            <a:fld id="{00000000-1234-1234-1234-123412341234}" type="slidenum">
              <a:rPr lang="en-US" smtClean="0">
                <a:solidFill>
                  <a:schemeClr val="tx1">
                    <a:alpha val="80000"/>
                  </a:schemeClr>
                </a:solidFill>
              </a:rPr>
              <a:pPr marL="0" lvl="0" indent="0" rtl="0">
                <a:spcBef>
                  <a:spcPts val="0"/>
                </a:spcBef>
                <a:spcAft>
                  <a:spcPts val="600"/>
                </a:spcAft>
                <a:buNone/>
              </a:pPr>
              <a:t>156</a:t>
            </a:fld>
            <a:endParaRPr lang="en-US">
              <a:solidFill>
                <a:schemeClr val="tx1">
                  <a:alpha val="80000"/>
                </a:schemeClr>
              </a:solidFill>
            </a:endParaRPr>
          </a:p>
        </p:txBody>
      </p:sp>
    </p:spTree>
    <p:extLst>
      <p:ext uri="{BB962C8B-B14F-4D97-AF65-F5344CB8AC3E}">
        <p14:creationId xmlns:p14="http://schemas.microsoft.com/office/powerpoint/2010/main" val="14182819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1290"/>
        <p:cNvGrpSpPr/>
        <p:nvPr/>
      </p:nvGrpSpPr>
      <p:grpSpPr>
        <a:xfrm>
          <a:off x="0" y="0"/>
          <a:ext cx="0" cy="0"/>
          <a:chOff x="0" y="0"/>
          <a:chExt cx="0" cy="0"/>
        </a:xfrm>
      </p:grpSpPr>
      <p:sp>
        <p:nvSpPr>
          <p:cNvPr id="1291" name="Google Shape;1291;g2c2858bf369_0_58"/>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Arial"/>
              <a:buNone/>
            </a:pPr>
            <a:r>
              <a:rPr lang="en-US" sz="5400" b="1">
                <a:solidFill>
                  <a:schemeClr val="lt1"/>
                </a:solidFill>
              </a:rPr>
              <a:t>Additional slides</a:t>
            </a:r>
            <a:endParaRPr/>
          </a:p>
        </p:txBody>
      </p:sp>
      <p:sp>
        <p:nvSpPr>
          <p:cNvPr id="1292" name="Google Shape;1292;g2c2858bf369_0_58"/>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solidFill>
                <a:schemeClr val="lt1"/>
              </a:solidFill>
            </a:endParaRPr>
          </a:p>
        </p:txBody>
      </p:sp>
      <p:sp>
        <p:nvSpPr>
          <p:cNvPr id="1293" name="Google Shape;1293;g2c2858bf369_0_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157</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CQR Parallels Linear Regression</a:t>
            </a:r>
            <a:endParaRPr dirty="0"/>
          </a:p>
        </p:txBody>
      </p:sp>
      <p:sp>
        <p:nvSpPr>
          <p:cNvPr id="372" name="Google Shape;372;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158</a:t>
            </a:fld>
            <a:endParaRPr/>
          </a:p>
        </p:txBody>
      </p:sp>
      <p:sp>
        <p:nvSpPr>
          <p:cNvPr id="5" name="Content Placeholder 2">
            <a:extLst>
              <a:ext uri="{FF2B5EF4-FFF2-40B4-BE49-F238E27FC236}">
                <a16:creationId xmlns:a16="http://schemas.microsoft.com/office/drawing/2014/main" id="{4B10F104-802E-2FF3-E8CC-6F5D5D3A4672}"/>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 regression line approximating a conditional {…} function</a:t>
            </a:r>
          </a:p>
          <a:p>
            <a:pPr lvl="1">
              <a:buSzPct val="100000"/>
            </a:pPr>
            <a:r>
              <a:rPr lang="en-US" dirty="0"/>
              <a:t>Linear vs Conditional quantile</a:t>
            </a:r>
          </a:p>
          <a:p>
            <a:pPr lvl="1">
              <a:buSzPct val="100000"/>
            </a:pPr>
            <a:r>
              <a:rPr lang="en-US" dirty="0"/>
              <a:t>Expectation vs quantile</a:t>
            </a:r>
          </a:p>
          <a:p>
            <a:pPr marL="0" indent="0">
              <a:buSzPct val="100000"/>
              <a:buFont typeface="Arial"/>
              <a:buNone/>
            </a:pPr>
            <a:endParaRPr lang="en-US" dirty="0"/>
          </a:p>
          <a:p>
            <a:pPr>
              <a:buSzPct val="100000"/>
            </a:pPr>
            <a:r>
              <a:rPr lang="en-US" dirty="0"/>
              <a:t>Interpretations follow the same framework</a:t>
            </a:r>
          </a:p>
          <a:p>
            <a:pPr lvl="1">
              <a:buSzPct val="100000"/>
            </a:pPr>
            <a:r>
              <a:rPr lang="en-US" dirty="0"/>
              <a:t>Estimate {</a:t>
            </a:r>
            <a:r>
              <a:rPr lang="en-US" dirty="0">
                <a:solidFill>
                  <a:srgbClr val="FF9300"/>
                </a:solidFill>
              </a:rPr>
              <a:t>how the mean of the outcome changes </a:t>
            </a:r>
            <a:r>
              <a:rPr lang="en-US" dirty="0"/>
              <a:t>vs. </a:t>
            </a:r>
            <a:r>
              <a:rPr lang="en-US" dirty="0">
                <a:solidFill>
                  <a:srgbClr val="F2494C"/>
                </a:solidFill>
              </a:rPr>
              <a:t>how the quantile of interest of the outcome changes</a:t>
            </a:r>
            <a:r>
              <a:rPr lang="en-US" dirty="0"/>
              <a:t>} for a one unit change in the exposure</a:t>
            </a:r>
          </a:p>
        </p:txBody>
      </p:sp>
    </p:spTree>
    <p:extLst>
      <p:ext uri="{BB962C8B-B14F-4D97-AF65-F5344CB8AC3E}">
        <p14:creationId xmlns:p14="http://schemas.microsoft.com/office/powerpoint/2010/main" val="211411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642607-C3EA-E2C4-FA34-C9C95EA6E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81201"/>
            <a:ext cx="7315200" cy="4876799"/>
          </a:xfrm>
          <a:prstGeom prst="rect">
            <a:avLst/>
          </a:prstGeom>
        </p:spPr>
      </p:pic>
      <p:sp>
        <p:nvSpPr>
          <p:cNvPr id="2" name="Title 1">
            <a:extLst>
              <a:ext uri="{FF2B5EF4-FFF2-40B4-BE49-F238E27FC236}">
                <a16:creationId xmlns:a16="http://schemas.microsoft.com/office/drawing/2014/main" id="{F1E2215E-EA72-68C8-4629-14EF0FD1A46F}"/>
              </a:ext>
            </a:extLst>
          </p:cNvPr>
          <p:cNvSpPr>
            <a:spLocks noGrp="1"/>
          </p:cNvSpPr>
          <p:nvPr>
            <p:ph type="title"/>
          </p:nvPr>
        </p:nvSpPr>
        <p:spPr/>
        <p:txBody>
          <a:bodyPr/>
          <a:lstStyle/>
          <a:p>
            <a:r>
              <a:rPr lang="en-US" b="1" dirty="0">
                <a:solidFill>
                  <a:srgbClr val="468C8A"/>
                </a:solidFill>
              </a:rPr>
              <a:t>How can we estimate quantiles of the unconditional SBP distribution?</a:t>
            </a:r>
            <a:endParaRPr lang="en-US" dirty="0"/>
          </a:p>
        </p:txBody>
      </p:sp>
      <p:sp>
        <p:nvSpPr>
          <p:cNvPr id="3" name="Slide Number Placeholder 2">
            <a:extLst>
              <a:ext uri="{FF2B5EF4-FFF2-40B4-BE49-F238E27FC236}">
                <a16:creationId xmlns:a16="http://schemas.microsoft.com/office/drawing/2014/main" id="{72E7C0FB-7BDF-D139-D7F4-E0EFCD6CAC19}"/>
              </a:ext>
            </a:extLst>
          </p:cNvPr>
          <p:cNvSpPr>
            <a:spLocks noGrp="1"/>
          </p:cNvSpPr>
          <p:nvPr>
            <p:ph type="sldNum" sz="quarter" idx="12"/>
          </p:nvPr>
        </p:nvSpPr>
        <p:spPr/>
        <p:txBody>
          <a:bodyPr/>
          <a:lstStyle/>
          <a:p>
            <a:fld id="{59AE00EF-AE84-4193-80D9-56955F3C2EE7}" type="slidenum">
              <a:rPr lang="en-US" smtClean="0"/>
              <a:t>159</a:t>
            </a:fld>
            <a:endParaRPr lang="en-US" dirty="0"/>
          </a:p>
        </p:txBody>
      </p:sp>
      <p:sp>
        <p:nvSpPr>
          <p:cNvPr id="4" name="TextBox 3">
            <a:extLst>
              <a:ext uri="{FF2B5EF4-FFF2-40B4-BE49-F238E27FC236}">
                <a16:creationId xmlns:a16="http://schemas.microsoft.com/office/drawing/2014/main" id="{06541AE2-84B5-44FC-8E68-9CB6904CBDAC}"/>
              </a:ext>
            </a:extLst>
          </p:cNvPr>
          <p:cNvSpPr txBox="1"/>
          <p:nvPr/>
        </p:nvSpPr>
        <p:spPr>
          <a:xfrm>
            <a:off x="6720396" y="1967231"/>
            <a:ext cx="4776187" cy="1200329"/>
          </a:xfrm>
          <a:prstGeom prst="rect">
            <a:avLst/>
          </a:prstGeom>
          <a:noFill/>
        </p:spPr>
        <p:txBody>
          <a:bodyPr wrap="square" rtlCol="0">
            <a:spAutoFit/>
          </a:bodyPr>
          <a:lstStyle/>
          <a:p>
            <a:r>
              <a:rPr lang="en-US" b="1" dirty="0"/>
              <a:t>Approach 1:</a:t>
            </a:r>
          </a:p>
          <a:p>
            <a:pPr marL="285750" indent="-285750">
              <a:buFont typeface="Arial" panose="020B0604020202020204" pitchFamily="34" charset="0"/>
              <a:buChar char="•"/>
            </a:pPr>
            <a:r>
              <a:rPr lang="en-US" dirty="0"/>
              <a:t>Sort and arrange all values of SBP</a:t>
            </a:r>
          </a:p>
          <a:p>
            <a:pPr marL="285750" indent="-285750">
              <a:buFont typeface="Arial" panose="020B0604020202020204" pitchFamily="34" charset="0"/>
              <a:buChar char="•"/>
            </a:pPr>
            <a:r>
              <a:rPr lang="en-US" dirty="0"/>
              <a:t>Find the value of SBP such that, say, 50% of the values lie below it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4A57FE-D2C3-5494-C995-78B07682F8FE}"/>
                  </a:ext>
                </a:extLst>
              </p:cNvPr>
              <p:cNvSpPr txBox="1"/>
              <p:nvPr/>
            </p:nvSpPr>
            <p:spPr>
              <a:xfrm>
                <a:off x="6720396" y="3687771"/>
                <a:ext cx="4074703" cy="1177374"/>
              </a:xfrm>
              <a:prstGeom prst="rect">
                <a:avLst/>
              </a:prstGeom>
              <a:noFill/>
            </p:spPr>
            <p:txBody>
              <a:bodyPr wrap="square" rtlCol="0">
                <a:spAutoFit/>
              </a:bodyPr>
              <a:lstStyle/>
              <a:p>
                <a:r>
                  <a:rPr lang="en-US" b="1" dirty="0"/>
                  <a:t>Approach 2:</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𝑆𝐵𝑃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𝑎</m:t>
                              </m:r>
                            </m:lim>
                          </m:limLow>
                        </m:fName>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m:t>
                                  </m:r>
                                </m:e>
                              </m:d>
                            </m:e>
                          </m:nary>
                        </m:e>
                      </m:func>
                    </m:oMath>
                  </m:oMathPara>
                </a14:m>
                <a:endParaRPr lang="en-US" dirty="0"/>
              </a:p>
            </p:txBody>
          </p:sp>
        </mc:Choice>
        <mc:Fallback xmlns="">
          <p:sp>
            <p:nvSpPr>
              <p:cNvPr id="5" name="TextBox 4">
                <a:extLst>
                  <a:ext uri="{FF2B5EF4-FFF2-40B4-BE49-F238E27FC236}">
                    <a16:creationId xmlns:a16="http://schemas.microsoft.com/office/drawing/2014/main" id="{454A57FE-D2C3-5494-C995-78B07682F8FE}"/>
                  </a:ext>
                </a:extLst>
              </p:cNvPr>
              <p:cNvSpPr txBox="1">
                <a:spLocks noRot="1" noChangeAspect="1" noMove="1" noResize="1" noEditPoints="1" noAdjustHandles="1" noChangeArrowheads="1" noChangeShapeType="1" noTextEdit="1"/>
              </p:cNvSpPr>
              <p:nvPr/>
            </p:nvSpPr>
            <p:spPr>
              <a:xfrm>
                <a:off x="6720396" y="3687771"/>
                <a:ext cx="4074703" cy="1177374"/>
              </a:xfrm>
              <a:prstGeom prst="rect">
                <a:avLst/>
              </a:prstGeom>
              <a:blipFill>
                <a:blip r:embed="rId3"/>
                <a:stretch>
                  <a:fillRect l="-1196" t="-3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765DA8-2C7C-6519-7320-877D59DFE4EC}"/>
                  </a:ext>
                </a:extLst>
              </p:cNvPr>
              <p:cNvSpPr txBox="1"/>
              <p:nvPr/>
            </p:nvSpPr>
            <p:spPr>
              <a:xfrm>
                <a:off x="6720396" y="5139345"/>
                <a:ext cx="4074703" cy="1052083"/>
              </a:xfrm>
              <a:prstGeom prst="rect">
                <a:avLst/>
              </a:prstGeom>
              <a:noFill/>
            </p:spPr>
            <p:txBody>
              <a:bodyPr wrap="square" rtlCol="0">
                <a:spAutoFit/>
              </a:bodyPr>
              <a:lstStyle/>
              <a:p>
                <a:r>
                  <a:rPr lang="en-US" dirty="0"/>
                  <a:t>Recall that for the mean,</a:t>
                </a:r>
              </a:p>
              <a:p>
                <a:endParaRPr lang="en-US" sz="90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𝑆𝐵𝑃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𝑎</m:t>
                              </m:r>
                            </m:lim>
                          </m:limLow>
                        </m:fName>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𝑆𝐵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e>
                          </m:nary>
                        </m:e>
                      </m:func>
                    </m:oMath>
                  </m:oMathPara>
                </a14:m>
                <a:endParaRPr lang="en-US" dirty="0"/>
              </a:p>
            </p:txBody>
          </p:sp>
        </mc:Choice>
        <mc:Fallback xmlns="">
          <p:sp>
            <p:nvSpPr>
              <p:cNvPr id="7" name="TextBox 6">
                <a:extLst>
                  <a:ext uri="{FF2B5EF4-FFF2-40B4-BE49-F238E27FC236}">
                    <a16:creationId xmlns:a16="http://schemas.microsoft.com/office/drawing/2014/main" id="{11765DA8-2C7C-6519-7320-877D59DFE4EC}"/>
                  </a:ext>
                </a:extLst>
              </p:cNvPr>
              <p:cNvSpPr txBox="1">
                <a:spLocks noRot="1" noChangeAspect="1" noMove="1" noResize="1" noEditPoints="1" noAdjustHandles="1" noChangeArrowheads="1" noChangeShapeType="1" noTextEdit="1"/>
              </p:cNvSpPr>
              <p:nvPr/>
            </p:nvSpPr>
            <p:spPr>
              <a:xfrm>
                <a:off x="6720396" y="5139345"/>
                <a:ext cx="4074703" cy="1052083"/>
              </a:xfrm>
              <a:prstGeom prst="rect">
                <a:avLst/>
              </a:prstGeom>
              <a:blipFill>
                <a:blip r:embed="rId4"/>
                <a:stretch>
                  <a:fillRect l="-310" t="-27381" b="-9881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2ECD259-3167-8316-C914-6952994A3E94}"/>
              </a:ext>
            </a:extLst>
          </p:cNvPr>
          <p:cNvSpPr/>
          <p:nvPr/>
        </p:nvSpPr>
        <p:spPr>
          <a:xfrm>
            <a:off x="8234349" y="3848638"/>
            <a:ext cx="1777753" cy="810127"/>
          </a:xfrm>
          <a:prstGeom prst="rect">
            <a:avLst/>
          </a:prstGeom>
          <a:noFill/>
          <a:ln w="57150">
            <a:solidFill>
              <a:srgbClr val="F249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AC7B9C-C3F0-3F52-12E5-C8E73F237E33}"/>
              </a:ext>
            </a:extLst>
          </p:cNvPr>
          <p:cNvSpPr/>
          <p:nvPr/>
        </p:nvSpPr>
        <p:spPr>
          <a:xfrm>
            <a:off x="8222772" y="5459504"/>
            <a:ext cx="1754605" cy="772279"/>
          </a:xfrm>
          <a:prstGeom prst="rect">
            <a:avLst/>
          </a:prstGeom>
          <a:noFill/>
          <a:ln w="5715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44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Terminology we use interchangeably</a:t>
            </a:r>
            <a:endParaRPr/>
          </a:p>
        </p:txBody>
      </p:sp>
      <p:sp>
        <p:nvSpPr>
          <p:cNvPr id="157" name="Google Shape;15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A0DD-E20F-854C-6766-9A3F116BAB68}"/>
              </a:ext>
            </a:extLst>
          </p:cNvPr>
          <p:cNvSpPr>
            <a:spLocks noGrp="1"/>
          </p:cNvSpPr>
          <p:nvPr>
            <p:ph type="title"/>
          </p:nvPr>
        </p:nvSpPr>
        <p:spPr/>
        <p:txBody>
          <a:bodyPr/>
          <a:lstStyle/>
          <a:p>
            <a:r>
              <a:rPr lang="en-US" b="1" dirty="0">
                <a:solidFill>
                  <a:srgbClr val="468C8A"/>
                </a:solidFill>
              </a:rPr>
              <a:t>Rho </a:t>
            </a:r>
            <a:r>
              <a:rPr lang="en-US" b="1" dirty="0" err="1">
                <a:solidFill>
                  <a:srgbClr val="468C8A"/>
                </a:solidFill>
              </a:rPr>
              <a:t>rho</a:t>
            </a:r>
            <a:r>
              <a:rPr lang="en-US" b="1" dirty="0">
                <a:solidFill>
                  <a:srgbClr val="468C8A"/>
                </a:solidFill>
              </a:rPr>
              <a:t> </a:t>
            </a:r>
            <a:r>
              <a:rPr lang="en-US" b="1" dirty="0" err="1">
                <a:solidFill>
                  <a:srgbClr val="468C8A"/>
                </a:solidFill>
              </a:rPr>
              <a:t>rho</a:t>
            </a:r>
            <a:r>
              <a:rPr lang="en-US" b="1" dirty="0">
                <a:solidFill>
                  <a:srgbClr val="468C8A"/>
                </a:solidFill>
              </a:rPr>
              <a:t> your boat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D4F71-03C1-501C-75D1-6C787E02F3CC}"/>
                  </a:ext>
                </a:extLst>
              </p:cNvPr>
              <p:cNvSpPr>
                <a:spLocks noGrp="1"/>
              </p:cNvSpPr>
              <p:nvPr>
                <p:ph idx="1"/>
              </p:nvPr>
            </p:nvSpPr>
            <p:spPr/>
            <p:txBody>
              <a:bodyPr/>
              <a:lstStyle/>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r>
                            <a:rPr lang="en-US" b="0" i="1" smtClean="0">
                              <a:latin typeface="Cambria Math" panose="02040503050406030204" pitchFamily="18" charset="0"/>
                            </a:rPr>
                            <m:t>−</m:t>
                          </m:r>
                          <m:r>
                            <a:rPr lang="en-US" b="1" i="1" smtClean="0">
                              <a:latin typeface="Cambria Math" panose="02040503050406030204" pitchFamily="18" charset="0"/>
                            </a:rPr>
                            <m:t>𝑰</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&lt;0</m:t>
                              </m:r>
                            </m:e>
                          </m:d>
                        </m:e>
                      </m:d>
                    </m:oMath>
                  </m:oMathPara>
                </a14:m>
                <a:endParaRPr lang="en-US" b="0" dirty="0"/>
              </a:p>
              <a:p>
                <a:pPr marL="0"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685D4F71-03C1-501C-75D1-6C787E02F3C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6290F1-3971-0A63-4592-A1BFEFA527DB}"/>
              </a:ext>
            </a:extLst>
          </p:cNvPr>
          <p:cNvSpPr>
            <a:spLocks noGrp="1"/>
          </p:cNvSpPr>
          <p:nvPr>
            <p:ph type="sldNum" sz="quarter" idx="12"/>
          </p:nvPr>
        </p:nvSpPr>
        <p:spPr/>
        <p:txBody>
          <a:bodyPr/>
          <a:lstStyle/>
          <a:p>
            <a:fld id="{59AE00EF-AE84-4193-80D9-56955F3C2EE7}" type="slidenum">
              <a:rPr lang="en-US" smtClean="0"/>
              <a:t>160</a:t>
            </a:fld>
            <a:endParaRPr lang="en-US"/>
          </a:p>
        </p:txBody>
      </p:sp>
    </p:spTree>
    <p:extLst>
      <p:ext uri="{BB962C8B-B14F-4D97-AF65-F5344CB8AC3E}">
        <p14:creationId xmlns:p14="http://schemas.microsoft.com/office/powerpoint/2010/main" val="33824200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A0DD-E20F-854C-6766-9A3F116BAB68}"/>
              </a:ext>
            </a:extLst>
          </p:cNvPr>
          <p:cNvSpPr>
            <a:spLocks noGrp="1"/>
          </p:cNvSpPr>
          <p:nvPr>
            <p:ph type="title"/>
          </p:nvPr>
        </p:nvSpPr>
        <p:spPr/>
        <p:txBody>
          <a:bodyPr/>
          <a:lstStyle/>
          <a:p>
            <a:r>
              <a:rPr lang="en-US" b="1" dirty="0">
                <a:solidFill>
                  <a:srgbClr val="468C8A"/>
                </a:solidFill>
              </a:rPr>
              <a:t>Rho </a:t>
            </a:r>
            <a:r>
              <a:rPr lang="en-US" b="1" dirty="0" err="1">
                <a:solidFill>
                  <a:srgbClr val="468C8A"/>
                </a:solidFill>
              </a:rPr>
              <a:t>rho</a:t>
            </a:r>
            <a:r>
              <a:rPr lang="en-US" b="1" dirty="0">
                <a:solidFill>
                  <a:srgbClr val="468C8A"/>
                </a:solidFill>
              </a:rPr>
              <a:t> </a:t>
            </a:r>
            <a:r>
              <a:rPr lang="en-US" b="1" dirty="0" err="1">
                <a:solidFill>
                  <a:srgbClr val="468C8A"/>
                </a:solidFill>
              </a:rPr>
              <a:t>rho</a:t>
            </a:r>
            <a:r>
              <a:rPr lang="en-US" b="1" dirty="0">
                <a:solidFill>
                  <a:srgbClr val="468C8A"/>
                </a:solidFill>
              </a:rPr>
              <a:t> your boat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D4F71-03C1-501C-75D1-6C787E02F3CC}"/>
                  </a:ext>
                </a:extLst>
              </p:cNvPr>
              <p:cNvSpPr>
                <a:spLocks noGrp="1"/>
              </p:cNvSpPr>
              <p:nvPr>
                <p:ph idx="1"/>
              </p:nvPr>
            </p:nvSpPr>
            <p:spPr/>
            <p:txBody>
              <a:bodyPr/>
              <a:lstStyle/>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r>
                            <a:rPr lang="en-US" b="0" i="1" smtClean="0">
                              <a:latin typeface="Cambria Math" panose="02040503050406030204" pitchFamily="18" charset="0"/>
                            </a:rPr>
                            <m:t>−</m:t>
                          </m:r>
                          <m:r>
                            <a:rPr lang="en-US" b="1" i="1" smtClean="0">
                              <a:solidFill>
                                <a:srgbClr val="FF9300"/>
                              </a:solidFill>
                              <a:latin typeface="Cambria Math" panose="02040503050406030204" pitchFamily="18" charset="0"/>
                            </a:rPr>
                            <m:t>𝑰</m:t>
                          </m:r>
                          <m:d>
                            <m:dPr>
                              <m:ctrlPr>
                                <a:rPr lang="en-US" b="0" i="1" smtClean="0">
                                  <a:solidFill>
                                    <a:srgbClr val="FF9300"/>
                                  </a:solidFill>
                                  <a:latin typeface="Cambria Math" panose="02040503050406030204" pitchFamily="18" charset="0"/>
                                </a:rPr>
                              </m:ctrlPr>
                            </m:dPr>
                            <m:e>
                              <m:r>
                                <a:rPr lang="en-US" b="0" i="1" smtClean="0">
                                  <a:solidFill>
                                    <a:srgbClr val="FF9300"/>
                                  </a:solidFill>
                                  <a:latin typeface="Cambria Math" panose="02040503050406030204" pitchFamily="18" charset="0"/>
                                </a:rPr>
                                <m:t>𝑢</m:t>
                              </m:r>
                              <m:r>
                                <a:rPr lang="en-US" b="0" i="1" smtClean="0">
                                  <a:solidFill>
                                    <a:srgbClr val="FF9300"/>
                                  </a:solidFill>
                                  <a:latin typeface="Cambria Math" panose="02040503050406030204" pitchFamily="18" charset="0"/>
                                </a:rPr>
                                <m:t>&lt;0</m:t>
                              </m:r>
                            </m:e>
                          </m:d>
                        </m:e>
                      </m:d>
                    </m:oMath>
                  </m:oMathPara>
                </a14:m>
                <a:endParaRPr lang="en-US" dirty="0"/>
              </a:p>
              <a:p>
                <a:pPr marL="457200" lvl="1" indent="0">
                  <a:buNone/>
                </a:pPr>
                <a:endParaRPr lang="en-US" b="1" i="1" dirty="0">
                  <a:solidFill>
                    <a:srgbClr val="FF9300"/>
                  </a:solidFill>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b="1" i="1" smtClean="0">
                          <a:solidFill>
                            <a:srgbClr val="FF9300"/>
                          </a:solidFill>
                          <a:latin typeface="Cambria Math" panose="02040503050406030204" pitchFamily="18" charset="0"/>
                        </a:rPr>
                        <m:t>𝑰</m:t>
                      </m:r>
                      <m:d>
                        <m:dPr>
                          <m:ctrlPr>
                            <a:rPr lang="en-US" b="0" i="1" smtClean="0">
                              <a:solidFill>
                                <a:srgbClr val="FF9300"/>
                              </a:solidFill>
                              <a:latin typeface="Cambria Math" panose="02040503050406030204" pitchFamily="18" charset="0"/>
                            </a:rPr>
                          </m:ctrlPr>
                        </m:dPr>
                        <m:e>
                          <m:r>
                            <a:rPr lang="en-US" b="0" i="1" smtClean="0">
                              <a:solidFill>
                                <a:srgbClr val="FF9300"/>
                              </a:solidFill>
                              <a:latin typeface="Cambria Math" panose="02040503050406030204" pitchFamily="18" charset="0"/>
                            </a:rPr>
                            <m:t>𝑢</m:t>
                          </m:r>
                          <m:r>
                            <a:rPr lang="en-US" b="0" i="1" smtClean="0">
                              <a:solidFill>
                                <a:srgbClr val="FF9300"/>
                              </a:solidFill>
                              <a:latin typeface="Cambria Math" panose="02040503050406030204" pitchFamily="18" charset="0"/>
                            </a:rPr>
                            <m:t>&lt;0</m:t>
                          </m:r>
                        </m:e>
                      </m:d>
                      <m:r>
                        <a:rPr lang="en-US" b="0" i="1" smtClean="0">
                          <a:solidFill>
                            <a:srgbClr val="FF9300"/>
                          </a:solidFill>
                          <a:latin typeface="Cambria Math" panose="02040503050406030204" pitchFamily="18" charset="0"/>
                        </a:rPr>
                        <m:t>=</m:t>
                      </m:r>
                      <m:d>
                        <m:dPr>
                          <m:begChr m:val="{"/>
                          <m:endChr m:val=""/>
                          <m:ctrlPr>
                            <a:rPr lang="en-US" b="0" i="1" smtClean="0">
                              <a:solidFill>
                                <a:srgbClr val="FF9300"/>
                              </a:solidFill>
                              <a:latin typeface="Cambria Math" panose="02040503050406030204" pitchFamily="18" charset="0"/>
                            </a:rPr>
                          </m:ctrlPr>
                        </m:dPr>
                        <m:e>
                          <m:eqArr>
                            <m:eqArrPr>
                              <m:ctrlPr>
                                <a:rPr lang="en-US" b="0" i="1" smtClean="0">
                                  <a:solidFill>
                                    <a:srgbClr val="FF9300"/>
                                  </a:solidFill>
                                  <a:latin typeface="Cambria Math" panose="02040503050406030204" pitchFamily="18" charset="0"/>
                                </a:rPr>
                              </m:ctrlPr>
                            </m:eqArrPr>
                            <m:e>
                              <m:r>
                                <a:rPr lang="en-US" b="0" i="1" smtClean="0">
                                  <a:solidFill>
                                    <a:srgbClr val="FF9300"/>
                                  </a:solidFill>
                                  <a:latin typeface="Cambria Math" panose="02040503050406030204" pitchFamily="18" charset="0"/>
                                </a:rPr>
                                <m:t>1,  </m:t>
                              </m:r>
                              <m:r>
                                <a:rPr lang="en-US" b="0" i="1" smtClean="0">
                                  <a:solidFill>
                                    <a:srgbClr val="FF9300"/>
                                  </a:solidFill>
                                  <a:latin typeface="Cambria Math" panose="02040503050406030204" pitchFamily="18" charset="0"/>
                                </a:rPr>
                                <m:t>𝑢</m:t>
                              </m:r>
                              <m:r>
                                <a:rPr lang="en-US" b="0" i="1" smtClean="0">
                                  <a:solidFill>
                                    <a:srgbClr val="FF9300"/>
                                  </a:solidFill>
                                  <a:latin typeface="Cambria Math" panose="02040503050406030204" pitchFamily="18" charset="0"/>
                                </a:rPr>
                                <m:t>&lt;0</m:t>
                              </m:r>
                            </m:e>
                            <m:e>
                              <m:r>
                                <a:rPr lang="en-US" b="0" i="1" smtClean="0">
                                  <a:solidFill>
                                    <a:srgbClr val="FF9300"/>
                                  </a:solidFill>
                                  <a:latin typeface="Cambria Math" panose="02040503050406030204" pitchFamily="18" charset="0"/>
                                </a:rPr>
                                <m:t>&amp;0,  </m:t>
                              </m:r>
                              <m:r>
                                <a:rPr lang="en-US" b="0" i="1" smtClean="0">
                                  <a:solidFill>
                                    <a:srgbClr val="FF9300"/>
                                  </a:solidFill>
                                  <a:latin typeface="Cambria Math" panose="02040503050406030204" pitchFamily="18" charset="0"/>
                                </a:rPr>
                                <m:t>𝑢</m:t>
                              </m:r>
                              <m:r>
                                <a:rPr lang="en-US" b="0" i="1" smtClean="0">
                                  <a:solidFill>
                                    <a:srgbClr val="FF9300"/>
                                  </a:solidFill>
                                  <a:latin typeface="Cambria Math" panose="02040503050406030204" pitchFamily="18" charset="0"/>
                                </a:rPr>
                                <m:t>≥0</m:t>
                              </m:r>
                            </m:e>
                          </m:eqArr>
                        </m:e>
                      </m:d>
                    </m:oMath>
                  </m:oMathPara>
                </a14:m>
                <a:endParaRPr lang="en-US" b="0" dirty="0"/>
              </a:p>
              <a:p>
                <a:pPr marL="0"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685D4F71-03C1-501C-75D1-6C787E02F3C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6290F1-3971-0A63-4592-A1BFEFA527DB}"/>
              </a:ext>
            </a:extLst>
          </p:cNvPr>
          <p:cNvSpPr>
            <a:spLocks noGrp="1"/>
          </p:cNvSpPr>
          <p:nvPr>
            <p:ph type="sldNum" sz="quarter" idx="12"/>
          </p:nvPr>
        </p:nvSpPr>
        <p:spPr/>
        <p:txBody>
          <a:bodyPr/>
          <a:lstStyle/>
          <a:p>
            <a:fld id="{59AE00EF-AE84-4193-80D9-56955F3C2EE7}" type="slidenum">
              <a:rPr lang="en-US" smtClean="0"/>
              <a:t>161</a:t>
            </a:fld>
            <a:endParaRPr lang="en-US"/>
          </a:p>
        </p:txBody>
      </p:sp>
    </p:spTree>
    <p:extLst>
      <p:ext uri="{BB962C8B-B14F-4D97-AF65-F5344CB8AC3E}">
        <p14:creationId xmlns:p14="http://schemas.microsoft.com/office/powerpoint/2010/main" val="22330278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A0DD-E20F-854C-6766-9A3F116BAB68}"/>
              </a:ext>
            </a:extLst>
          </p:cNvPr>
          <p:cNvSpPr>
            <a:spLocks noGrp="1"/>
          </p:cNvSpPr>
          <p:nvPr>
            <p:ph type="title"/>
          </p:nvPr>
        </p:nvSpPr>
        <p:spPr/>
        <p:txBody>
          <a:bodyPr/>
          <a:lstStyle/>
          <a:p>
            <a:r>
              <a:rPr lang="en-US" b="1" dirty="0">
                <a:solidFill>
                  <a:srgbClr val="468C8A"/>
                </a:solidFill>
              </a:rPr>
              <a:t>Rho </a:t>
            </a:r>
            <a:r>
              <a:rPr lang="en-US" b="1" dirty="0" err="1">
                <a:solidFill>
                  <a:srgbClr val="468C8A"/>
                </a:solidFill>
              </a:rPr>
              <a:t>rho</a:t>
            </a:r>
            <a:r>
              <a:rPr lang="en-US" b="1" dirty="0">
                <a:solidFill>
                  <a:srgbClr val="468C8A"/>
                </a:solidFill>
              </a:rPr>
              <a:t> </a:t>
            </a:r>
            <a:r>
              <a:rPr lang="en-US" b="1" dirty="0" err="1">
                <a:solidFill>
                  <a:srgbClr val="468C8A"/>
                </a:solidFill>
              </a:rPr>
              <a:t>rho</a:t>
            </a:r>
            <a:r>
              <a:rPr lang="en-US" b="1" dirty="0">
                <a:solidFill>
                  <a:srgbClr val="468C8A"/>
                </a:solidFill>
              </a:rPr>
              <a:t> your boat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D4F71-03C1-501C-75D1-6C787E02F3CC}"/>
                  </a:ext>
                </a:extLst>
              </p:cNvPr>
              <p:cNvSpPr>
                <a:spLocks noGrp="1"/>
              </p:cNvSpPr>
              <p:nvPr>
                <p:ph idx="1"/>
              </p:nvPr>
            </p:nvSpPr>
            <p:spPr/>
            <p:txBody>
              <a:bodyPr/>
              <a:lstStyle/>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𝜏</m:t>
                          </m:r>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𝑰</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&lt;0</m:t>
                              </m:r>
                            </m:e>
                          </m:d>
                        </m:e>
                      </m:d>
                    </m:oMath>
                  </m:oMathPara>
                </a14:m>
                <a:endParaRPr lang="en-US" dirty="0">
                  <a:solidFill>
                    <a:schemeClr val="tx1"/>
                  </a:solidFill>
                </a:endParaRPr>
              </a:p>
              <a:p>
                <a:pPr marL="457200" lvl="1" indent="0">
                  <a:buNone/>
                </a:pPr>
                <a:endParaRPr lang="en-US" b="1" i="1" dirty="0">
                  <a:solidFill>
                    <a:schemeClr val="tx1"/>
                  </a:solidFill>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𝑰</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&lt;0</m:t>
                          </m:r>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eqArr>
                            <m:eqArrPr>
                              <m:ctrlPr>
                                <a:rPr lang="en-US" b="0" i="1" smtClean="0">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1,  </m:t>
                              </m:r>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&lt;0</m:t>
                              </m:r>
                            </m:e>
                            <m:e>
                              <m:r>
                                <a:rPr lang="en-US" b="0" i="1" smtClean="0">
                                  <a:solidFill>
                                    <a:schemeClr val="tx1"/>
                                  </a:solidFill>
                                  <a:latin typeface="Cambria Math" panose="02040503050406030204" pitchFamily="18" charset="0"/>
                                </a:rPr>
                                <m:t>&amp;0,  </m:t>
                              </m:r>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≥0</m:t>
                              </m:r>
                            </m:e>
                          </m:eqArr>
                        </m:e>
                      </m:d>
                    </m:oMath>
                  </m:oMathPara>
                </a14:m>
                <a:endParaRPr lang="en-US" b="0" dirty="0"/>
              </a:p>
              <a:p>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d>
                                <m:dPr>
                                  <m:ctrlPr>
                                    <a:rPr lang="en-US" b="0" i="1" smtClean="0">
                                      <a:solidFill>
                                        <a:srgbClr val="FF9300"/>
                                      </a:solidFill>
                                      <a:latin typeface="Cambria Math" panose="02040503050406030204" pitchFamily="18" charset="0"/>
                                    </a:rPr>
                                  </m:ctrlPr>
                                </m:dPr>
                                <m:e>
                                  <m:r>
                                    <a:rPr lang="en-US" b="0" i="1" smtClean="0">
                                      <a:solidFill>
                                        <a:srgbClr val="FF9300"/>
                                      </a:solidFill>
                                      <a:latin typeface="Cambria Math" panose="02040503050406030204" pitchFamily="18" charset="0"/>
                                    </a:rPr>
                                    <m:t>𝜏</m:t>
                                  </m:r>
                                  <m:r>
                                    <a:rPr lang="en-US" b="0" i="1" smtClean="0">
                                      <a:solidFill>
                                        <a:srgbClr val="FF9300"/>
                                      </a:solidFill>
                                      <a:latin typeface="Cambria Math" panose="02040503050406030204" pitchFamily="18" charset="0"/>
                                    </a:rPr>
                                    <m:t>−1</m:t>
                                  </m:r>
                                </m:e>
                              </m:d>
                              <m:r>
                                <a:rPr lang="en-US" b="0" i="1" smtClean="0">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𝑢</m:t>
                              </m:r>
                              <m:r>
                                <a:rPr lang="en-US" i="1">
                                  <a:latin typeface="Cambria Math" panose="02040503050406030204" pitchFamily="18" charset="0"/>
                                </a:rPr>
                                <m:t>&lt;0</m:t>
                              </m:r>
                            </m:e>
                            <m:e>
                              <m:r>
                                <a:rPr lang="en-US" i="1">
                                  <a:latin typeface="Cambria Math" panose="02040503050406030204" pitchFamily="18" charset="0"/>
                                </a:rPr>
                                <m:t>&amp;</m:t>
                              </m:r>
                              <m:r>
                                <a:rPr lang="en-US" b="0" i="1" smtClean="0">
                                  <a:latin typeface="Cambria Math" panose="02040503050406030204" pitchFamily="18" charset="0"/>
                                </a:rPr>
                                <m:t>            </m:t>
                              </m:r>
                              <m:r>
                                <a:rPr lang="en-US" b="0" i="1" smtClean="0">
                                  <a:solidFill>
                                    <a:srgbClr val="FF9300"/>
                                  </a:solidFill>
                                  <a:latin typeface="Cambria Math" panose="02040503050406030204" pitchFamily="18" charset="0"/>
                                </a:rPr>
                                <m:t>𝜏</m:t>
                              </m:r>
                              <m:r>
                                <a:rPr lang="en-US" b="0" i="1" smtClean="0">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𝑢</m:t>
                              </m:r>
                              <m:r>
                                <a:rPr lang="en-US" i="1">
                                  <a:latin typeface="Cambria Math" panose="02040503050406030204" pitchFamily="18" charset="0"/>
                                </a:rPr>
                                <m:t>≥0</m:t>
                              </m:r>
                            </m:e>
                          </m:eqArr>
                        </m:e>
                      </m:d>
                    </m:oMath>
                  </m:oMathPara>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685D4F71-03C1-501C-75D1-6C787E02F3C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6290F1-3971-0A63-4592-A1BFEFA527DB}"/>
              </a:ext>
            </a:extLst>
          </p:cNvPr>
          <p:cNvSpPr>
            <a:spLocks noGrp="1"/>
          </p:cNvSpPr>
          <p:nvPr>
            <p:ph type="sldNum" sz="quarter" idx="12"/>
          </p:nvPr>
        </p:nvSpPr>
        <p:spPr/>
        <p:txBody>
          <a:bodyPr/>
          <a:lstStyle/>
          <a:p>
            <a:fld id="{59AE00EF-AE84-4193-80D9-56955F3C2EE7}" type="slidenum">
              <a:rPr lang="en-US" smtClean="0"/>
              <a:t>162</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350C00-2B5B-182F-6BF1-97B8467DB742}"/>
                  </a:ext>
                </a:extLst>
              </p:cNvPr>
              <p:cNvSpPr txBox="1"/>
              <p:nvPr/>
            </p:nvSpPr>
            <p:spPr>
              <a:xfrm>
                <a:off x="4327262" y="5925268"/>
                <a:ext cx="654284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d>
                        <m:dPr>
                          <m:ctrlPr>
                            <a:rPr lang="en-US" sz="2800" i="1">
                              <a:solidFill>
                                <a:srgbClr val="FF9300"/>
                              </a:solidFill>
                              <a:latin typeface="Cambria Math" panose="02040503050406030204" pitchFamily="18" charset="0"/>
                            </a:rPr>
                          </m:ctrlPr>
                        </m:dPr>
                        <m:e>
                          <m:r>
                            <a:rPr lang="en-US" sz="2800" i="1">
                              <a:solidFill>
                                <a:srgbClr val="FF9300"/>
                              </a:solidFill>
                              <a:latin typeface="Cambria Math" panose="02040503050406030204" pitchFamily="18" charset="0"/>
                            </a:rPr>
                            <m:t>1−</m:t>
                          </m:r>
                          <m:r>
                            <a:rPr lang="en-US" sz="2800" i="1">
                              <a:solidFill>
                                <a:srgbClr val="FF9300"/>
                              </a:solidFill>
                              <a:latin typeface="Cambria Math" panose="02040503050406030204" pitchFamily="18" charset="0"/>
                            </a:rPr>
                            <m:t>𝜏</m:t>
                          </m:r>
                        </m:e>
                      </m:d>
                      <m:r>
                        <a:rPr lang="en-US" sz="2800" b="1" i="1" smtClean="0">
                          <a:latin typeface="Cambria Math" panose="02040503050406030204" pitchFamily="18" charset="0"/>
                        </a:rPr>
                        <m:t>𝑰</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𝑢</m:t>
                          </m:r>
                          <m:r>
                            <a:rPr lang="en-US" sz="2800" b="0" i="1" smtClean="0">
                              <a:latin typeface="Cambria Math" panose="02040503050406030204" pitchFamily="18" charset="0"/>
                            </a:rPr>
                            <m:t>&lt;0</m:t>
                          </m:r>
                        </m:e>
                      </m:d>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𝑢</m:t>
                          </m:r>
                        </m:e>
                      </m:d>
                      <m:r>
                        <a:rPr lang="en-US" sz="2800" b="0" i="1" smtClean="0">
                          <a:latin typeface="Cambria Math" panose="02040503050406030204" pitchFamily="18" charset="0"/>
                        </a:rPr>
                        <m:t>+</m:t>
                      </m:r>
                      <m:r>
                        <a:rPr lang="en-US" sz="2800" i="1">
                          <a:solidFill>
                            <a:srgbClr val="FF9300"/>
                          </a:solidFill>
                          <a:latin typeface="Cambria Math" panose="02040503050406030204" pitchFamily="18" charset="0"/>
                        </a:rPr>
                        <m:t>𝜏</m:t>
                      </m:r>
                      <m:r>
                        <a:rPr lang="en-US" sz="2800" b="1" i="1" smtClean="0">
                          <a:latin typeface="Cambria Math" panose="02040503050406030204" pitchFamily="18" charset="0"/>
                        </a:rPr>
                        <m:t>𝑰</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𝑢</m:t>
                          </m:r>
                          <m:r>
                            <a:rPr lang="en-US" sz="2800" b="0" i="1" smtClean="0">
                              <a:latin typeface="Cambria Math" panose="02040503050406030204" pitchFamily="18" charset="0"/>
                            </a:rPr>
                            <m:t>≥0</m:t>
                          </m:r>
                        </m:e>
                      </m:d>
                      <m:r>
                        <a:rPr lang="en-US" sz="2800" b="0" i="1" smtClean="0">
                          <a:latin typeface="Cambria Math" panose="02040503050406030204" pitchFamily="18" charset="0"/>
                        </a:rPr>
                        <m:t>|</m:t>
                      </m:r>
                      <m:r>
                        <a:rPr lang="en-US" sz="2800" b="0" i="1" smtClean="0">
                          <a:latin typeface="Cambria Math" panose="02040503050406030204" pitchFamily="18" charset="0"/>
                        </a:rPr>
                        <m:t>𝑢</m:t>
                      </m:r>
                      <m:r>
                        <a:rPr lang="en-US" sz="2800" b="0" i="1" smtClean="0">
                          <a:latin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E5350C00-2B5B-182F-6BF1-97B8467DB742}"/>
                  </a:ext>
                </a:extLst>
              </p:cNvPr>
              <p:cNvSpPr txBox="1">
                <a:spLocks noRot="1" noChangeAspect="1" noMove="1" noResize="1" noEditPoints="1" noAdjustHandles="1" noChangeArrowheads="1" noChangeShapeType="1" noTextEdit="1"/>
              </p:cNvSpPr>
              <p:nvPr/>
            </p:nvSpPr>
            <p:spPr>
              <a:xfrm>
                <a:off x="4327262" y="5925268"/>
                <a:ext cx="6542842" cy="523220"/>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41AFD9F-83D0-C3BE-408D-AAA91D0BAD0E}"/>
              </a:ext>
            </a:extLst>
          </p:cNvPr>
          <p:cNvSpPr/>
          <p:nvPr/>
        </p:nvSpPr>
        <p:spPr>
          <a:xfrm>
            <a:off x="5076824" y="5902325"/>
            <a:ext cx="3050079" cy="590550"/>
          </a:xfrm>
          <a:prstGeom prst="rect">
            <a:avLst/>
          </a:prstGeom>
          <a:noFill/>
          <a:ln w="57150">
            <a:solidFill>
              <a:srgbClr val="F249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EC14FF3-9830-D244-F39F-88118FE0CFA0}"/>
              </a:ext>
            </a:extLst>
          </p:cNvPr>
          <p:cNvSpPr/>
          <p:nvPr/>
        </p:nvSpPr>
        <p:spPr>
          <a:xfrm>
            <a:off x="8418135" y="5902325"/>
            <a:ext cx="2116515" cy="590550"/>
          </a:xfrm>
          <a:prstGeom prst="rect">
            <a:avLst/>
          </a:prstGeom>
          <a:noFill/>
          <a:ln w="57150">
            <a:solidFill>
              <a:srgbClr val="F249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6" grpId="1"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1615B41-7421-9588-11FE-4C267B8B68E8}"/>
                  </a:ext>
                </a:extLst>
              </p:cNvPr>
              <p:cNvSpPr>
                <a:spLocks noGrp="1"/>
              </p:cNvSpPr>
              <p:nvPr>
                <p:ph type="title"/>
              </p:nvPr>
            </p:nvSpPr>
            <p:spPr/>
            <p:txBody>
              <a:bodyPr/>
              <a:lstStyle/>
              <a:p>
                <a:r>
                  <a:rPr lang="en-US" b="1" dirty="0">
                    <a:solidFill>
                      <a:srgbClr val="468C8A"/>
                    </a:solidFill>
                  </a:rPr>
                  <a:t>Visualizing </a:t>
                </a:r>
                <a14:m>
                  <m:oMath xmlns:m="http://schemas.openxmlformats.org/officeDocument/2006/math">
                    <m:sSub>
                      <m:sSubPr>
                        <m:ctrlPr>
                          <a:rPr lang="en-US" b="1" i="1" smtClean="0">
                            <a:solidFill>
                              <a:srgbClr val="FF9300"/>
                            </a:solidFill>
                            <a:latin typeface="Cambria Math" panose="02040503050406030204" pitchFamily="18" charset="0"/>
                          </a:rPr>
                        </m:ctrlPr>
                      </m:sSubPr>
                      <m:e>
                        <m:r>
                          <a:rPr lang="en-US" b="1" i="1" smtClean="0">
                            <a:solidFill>
                              <a:srgbClr val="FF9300"/>
                            </a:solidFill>
                            <a:latin typeface="Cambria Math" panose="02040503050406030204" pitchFamily="18" charset="0"/>
                          </a:rPr>
                          <m:t>𝝆</m:t>
                        </m:r>
                      </m:e>
                      <m:sub>
                        <m:r>
                          <a:rPr lang="en-US" b="1" i="1" smtClean="0">
                            <a:solidFill>
                              <a:srgbClr val="FF9300"/>
                            </a:solidFill>
                            <a:latin typeface="Cambria Math" panose="02040503050406030204" pitchFamily="18" charset="0"/>
                          </a:rPr>
                          <m:t>𝟎</m:t>
                        </m:r>
                        <m:r>
                          <a:rPr lang="en-US" b="1" i="1" smtClean="0">
                            <a:solidFill>
                              <a:srgbClr val="FF9300"/>
                            </a:solidFill>
                            <a:latin typeface="Cambria Math" panose="02040503050406030204" pitchFamily="18" charset="0"/>
                          </a:rPr>
                          <m:t>.</m:t>
                        </m:r>
                        <m:r>
                          <a:rPr lang="en-US" b="1" i="1" smtClean="0">
                            <a:solidFill>
                              <a:srgbClr val="FF9300"/>
                            </a:solidFill>
                            <a:latin typeface="Cambria Math" panose="02040503050406030204" pitchFamily="18" charset="0"/>
                          </a:rPr>
                          <m:t>𝟓</m:t>
                        </m:r>
                      </m:sub>
                    </m:sSub>
                    <m:d>
                      <m:dPr>
                        <m:ctrlPr>
                          <a:rPr lang="en-US" b="1" i="1" smtClean="0">
                            <a:solidFill>
                              <a:srgbClr val="FF9300"/>
                            </a:solidFill>
                            <a:latin typeface="Cambria Math" panose="02040503050406030204" pitchFamily="18" charset="0"/>
                          </a:rPr>
                        </m:ctrlPr>
                      </m:dPr>
                      <m:e>
                        <m:r>
                          <a:rPr lang="en-US" b="1" i="1" smtClean="0">
                            <a:solidFill>
                              <a:srgbClr val="FF9300"/>
                            </a:solidFill>
                            <a:latin typeface="Cambria Math" panose="02040503050406030204" pitchFamily="18" charset="0"/>
                          </a:rPr>
                          <m:t>𝑺𝑩</m:t>
                        </m:r>
                        <m:sSub>
                          <m:sSubPr>
                            <m:ctrlPr>
                              <a:rPr lang="en-US" b="1" i="1" smtClean="0">
                                <a:solidFill>
                                  <a:srgbClr val="FF9300"/>
                                </a:solidFill>
                                <a:latin typeface="Cambria Math" panose="02040503050406030204" pitchFamily="18" charset="0"/>
                              </a:rPr>
                            </m:ctrlPr>
                          </m:sSubPr>
                          <m:e>
                            <m:r>
                              <a:rPr lang="en-US" b="1" i="1" smtClean="0">
                                <a:solidFill>
                                  <a:srgbClr val="FF9300"/>
                                </a:solidFill>
                                <a:latin typeface="Cambria Math" panose="02040503050406030204" pitchFamily="18" charset="0"/>
                              </a:rPr>
                              <m:t>𝑷</m:t>
                            </m:r>
                          </m:e>
                          <m:sub>
                            <m:r>
                              <a:rPr lang="en-US" b="1" i="1" smtClean="0">
                                <a:solidFill>
                                  <a:srgbClr val="FF9300"/>
                                </a:solidFill>
                                <a:latin typeface="Cambria Math" panose="02040503050406030204" pitchFamily="18" charset="0"/>
                              </a:rPr>
                              <m:t>𝒊</m:t>
                            </m:r>
                          </m:sub>
                        </m:sSub>
                        <m:r>
                          <a:rPr lang="en-US" b="1" i="1" smtClean="0">
                            <a:solidFill>
                              <a:srgbClr val="FF9300"/>
                            </a:solidFill>
                            <a:latin typeface="Cambria Math" panose="02040503050406030204" pitchFamily="18" charset="0"/>
                          </a:rPr>
                          <m:t>−</m:t>
                        </m:r>
                        <m:r>
                          <a:rPr lang="en-US" b="1" i="1" smtClean="0">
                            <a:solidFill>
                              <a:srgbClr val="FF9300"/>
                            </a:solidFill>
                            <a:latin typeface="Cambria Math" panose="02040503050406030204" pitchFamily="18" charset="0"/>
                          </a:rPr>
                          <m:t>𝒂</m:t>
                        </m:r>
                      </m:e>
                    </m:d>
                  </m:oMath>
                </a14:m>
                <a:endParaRPr lang="en-US" dirty="0"/>
              </a:p>
            </p:txBody>
          </p:sp>
        </mc:Choice>
        <mc:Fallback xmlns="">
          <p:sp>
            <p:nvSpPr>
              <p:cNvPr id="2" name="Title 1">
                <a:extLst>
                  <a:ext uri="{FF2B5EF4-FFF2-40B4-BE49-F238E27FC236}">
                    <a16:creationId xmlns:a16="http://schemas.microsoft.com/office/drawing/2014/main" id="{31615B41-7421-9588-11FE-4C267B8B68E8}"/>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22AC678-33B7-5061-4130-1F10BCC20881}"/>
              </a:ext>
            </a:extLst>
          </p:cNvPr>
          <p:cNvSpPr>
            <a:spLocks noGrp="1"/>
          </p:cNvSpPr>
          <p:nvPr>
            <p:ph type="sldNum" sz="quarter" idx="12"/>
          </p:nvPr>
        </p:nvSpPr>
        <p:spPr/>
        <p:txBody>
          <a:bodyPr/>
          <a:lstStyle/>
          <a:p>
            <a:fld id="{59AE00EF-AE84-4193-80D9-56955F3C2EE7}" type="slidenum">
              <a:rPr lang="en-US" smtClean="0"/>
              <a:t>163</a:t>
            </a:fld>
            <a:endParaRPr lang="en-US"/>
          </a:p>
        </p:txBody>
      </p:sp>
      <p:pic>
        <p:nvPicPr>
          <p:cNvPr id="6" name="Picture 5" descr="A picture containing text, diagram, plot, line&#10;&#10;Description automatically generated">
            <a:extLst>
              <a:ext uri="{FF2B5EF4-FFF2-40B4-BE49-F238E27FC236}">
                <a16:creationId xmlns:a16="http://schemas.microsoft.com/office/drawing/2014/main" id="{127ABD63-BD1C-B128-0217-EF2522DCB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49793"/>
            <a:ext cx="6583680" cy="438911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DC55F6-7407-9BDB-E2DB-1F8FCA275095}"/>
                  </a:ext>
                </a:extLst>
              </p:cNvPr>
              <p:cNvSpPr txBox="1"/>
              <p:nvPr/>
            </p:nvSpPr>
            <p:spPr>
              <a:xfrm>
                <a:off x="7645138" y="1783018"/>
                <a:ext cx="4025245" cy="646331"/>
              </a:xfrm>
              <a:prstGeom prst="rect">
                <a:avLst/>
              </a:prstGeom>
              <a:noFill/>
            </p:spPr>
            <p:txBody>
              <a:bodyPr wrap="square" rtlCol="0">
                <a:spAutoFit/>
              </a:bodyPr>
              <a:lstStyle/>
              <a:p>
                <a:r>
                  <a:rPr lang="en-US" dirty="0"/>
                  <a:t>Suppose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=0.5</m:t>
                    </m:r>
                    <m:r>
                      <a:rPr lang="en-US" b="0" i="0"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=100</m:t>
                    </m:r>
                  </m:oMath>
                </a14:m>
                <a:r>
                  <a:rPr lang="en-US" dirty="0"/>
                  <a:t>. </a:t>
                </a:r>
                <a:r>
                  <a:rPr lang="en-US" dirty="0">
                    <a:solidFill>
                      <a:srgbClr val="468C8A"/>
                    </a:solidFill>
                  </a:rPr>
                  <a:t>How can we plot </a:t>
                </a:r>
                <a14:m>
                  <m:oMath xmlns:m="http://schemas.openxmlformats.org/officeDocument/2006/math">
                    <m:sSub>
                      <m:sSubPr>
                        <m:ctrlPr>
                          <a:rPr lang="en-US" b="0" i="1" smtClean="0">
                            <a:solidFill>
                              <a:srgbClr val="468C8A"/>
                            </a:solidFill>
                            <a:latin typeface="Cambria Math" panose="02040503050406030204" pitchFamily="18" charset="0"/>
                          </a:rPr>
                        </m:ctrlPr>
                      </m:sSubPr>
                      <m:e>
                        <m:r>
                          <a:rPr lang="en-US" b="0" i="1" smtClean="0">
                            <a:solidFill>
                              <a:srgbClr val="468C8A"/>
                            </a:solidFill>
                            <a:latin typeface="Cambria Math" panose="02040503050406030204" pitchFamily="18" charset="0"/>
                          </a:rPr>
                          <m:t>𝜌</m:t>
                        </m:r>
                      </m:e>
                      <m:sub>
                        <m:r>
                          <a:rPr lang="en-US" b="0" i="1" smtClean="0">
                            <a:solidFill>
                              <a:srgbClr val="468C8A"/>
                            </a:solidFill>
                            <a:latin typeface="Cambria Math" panose="02040503050406030204" pitchFamily="18" charset="0"/>
                          </a:rPr>
                          <m:t>0.5</m:t>
                        </m:r>
                      </m:sub>
                    </m:sSub>
                    <m:d>
                      <m:dPr>
                        <m:ctrlPr>
                          <a:rPr lang="en-US" b="0" i="1" smtClean="0">
                            <a:solidFill>
                              <a:srgbClr val="468C8A"/>
                            </a:solidFill>
                            <a:latin typeface="Cambria Math" panose="02040503050406030204" pitchFamily="18" charset="0"/>
                          </a:rPr>
                        </m:ctrlPr>
                      </m:dPr>
                      <m:e>
                        <m:r>
                          <a:rPr lang="en-US" b="0" i="1" smtClean="0">
                            <a:solidFill>
                              <a:srgbClr val="468C8A"/>
                            </a:solidFill>
                            <a:latin typeface="Cambria Math" panose="02040503050406030204" pitchFamily="18" charset="0"/>
                          </a:rPr>
                          <m:t>𝑆𝐵</m:t>
                        </m:r>
                        <m:sSub>
                          <m:sSubPr>
                            <m:ctrlPr>
                              <a:rPr lang="en-US" b="0" i="1" smtClean="0">
                                <a:solidFill>
                                  <a:srgbClr val="468C8A"/>
                                </a:solidFill>
                                <a:latin typeface="Cambria Math" panose="02040503050406030204" pitchFamily="18" charset="0"/>
                              </a:rPr>
                            </m:ctrlPr>
                          </m:sSubPr>
                          <m:e>
                            <m:r>
                              <a:rPr lang="en-US" b="0" i="1" smtClean="0">
                                <a:solidFill>
                                  <a:srgbClr val="468C8A"/>
                                </a:solidFill>
                                <a:latin typeface="Cambria Math" panose="02040503050406030204" pitchFamily="18" charset="0"/>
                              </a:rPr>
                              <m:t>𝑃</m:t>
                            </m:r>
                          </m:e>
                          <m:sub>
                            <m:r>
                              <a:rPr lang="en-US" b="0" i="1" smtClean="0">
                                <a:solidFill>
                                  <a:srgbClr val="468C8A"/>
                                </a:solidFill>
                                <a:latin typeface="Cambria Math" panose="02040503050406030204" pitchFamily="18" charset="0"/>
                              </a:rPr>
                              <m:t>𝑖</m:t>
                            </m:r>
                          </m:sub>
                        </m:sSub>
                        <m:r>
                          <a:rPr lang="en-US" b="0" i="1" smtClean="0">
                            <a:solidFill>
                              <a:srgbClr val="468C8A"/>
                            </a:solidFill>
                            <a:latin typeface="Cambria Math" panose="02040503050406030204" pitchFamily="18" charset="0"/>
                          </a:rPr>
                          <m:t>−100</m:t>
                        </m:r>
                      </m:e>
                    </m:d>
                    <m:r>
                      <a:rPr lang="en-US" b="0" i="1" smtClean="0">
                        <a:solidFill>
                          <a:srgbClr val="468C8A"/>
                        </a:solidFill>
                        <a:latin typeface="Cambria Math" panose="02040503050406030204" pitchFamily="18" charset="0"/>
                      </a:rPr>
                      <m:t>?</m:t>
                    </m:r>
                  </m:oMath>
                </a14:m>
                <a:endParaRPr lang="en-US" b="0" dirty="0"/>
              </a:p>
            </p:txBody>
          </p:sp>
        </mc:Choice>
        <mc:Fallback xmlns="">
          <p:sp>
            <p:nvSpPr>
              <p:cNvPr id="7" name="TextBox 6">
                <a:extLst>
                  <a:ext uri="{FF2B5EF4-FFF2-40B4-BE49-F238E27FC236}">
                    <a16:creationId xmlns:a16="http://schemas.microsoft.com/office/drawing/2014/main" id="{03DC55F6-7407-9BDB-E2DB-1F8FCA275095}"/>
                  </a:ext>
                </a:extLst>
              </p:cNvPr>
              <p:cNvSpPr txBox="1">
                <a:spLocks noRot="1" noChangeAspect="1" noMove="1" noResize="1" noEditPoints="1" noAdjustHandles="1" noChangeArrowheads="1" noChangeShapeType="1" noTextEdit="1"/>
              </p:cNvSpPr>
              <p:nvPr/>
            </p:nvSpPr>
            <p:spPr>
              <a:xfrm>
                <a:off x="7645138" y="1783018"/>
                <a:ext cx="4025245" cy="646331"/>
              </a:xfrm>
              <a:prstGeom prst="rect">
                <a:avLst/>
              </a:prstGeom>
              <a:blipFill>
                <a:blip r:embed="rId4"/>
                <a:stretch>
                  <a:fillRect l="-1212" t="-4673"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B36B9B-590E-3711-42BB-F9395F62AE7E}"/>
                  </a:ext>
                </a:extLst>
              </p:cNvPr>
              <p:cNvSpPr txBox="1"/>
              <p:nvPr/>
            </p:nvSpPr>
            <p:spPr>
              <a:xfrm>
                <a:off x="7645137" y="2660179"/>
                <a:ext cx="4025245" cy="1187633"/>
              </a:xfrm>
              <a:prstGeom prst="rect">
                <a:avLst/>
              </a:prstGeom>
              <a:noFill/>
            </p:spPr>
            <p:txBody>
              <a:bodyPr wrap="square" rtlCol="0">
                <a:spAutoFit/>
              </a:bodyPr>
              <a:lstStyle/>
              <a:p>
                <a:r>
                  <a:rPr lang="en-US" dirty="0">
                    <a:solidFill>
                      <a:srgbClr val="FF9300"/>
                    </a:solidFill>
                  </a:rPr>
                  <a:t>Step 1: </a:t>
                </a:r>
                <a:r>
                  <a:rPr lang="en-US" dirty="0"/>
                  <a:t>Notice that</a:t>
                </a:r>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0.5</m:t>
                          </m:r>
                        </m:sub>
                      </m:sSub>
                      <m:d>
                        <m:dPr>
                          <m:ctrlPr>
                            <a:rPr lang="en-US" i="1">
                              <a:latin typeface="Cambria Math" panose="02040503050406030204" pitchFamily="18" charset="0"/>
                            </a:rPr>
                          </m:ctrlPr>
                        </m:dPr>
                        <m:e>
                          <m:r>
                            <a:rPr lang="en-US" i="1">
                              <a:latin typeface="Cambria Math" panose="02040503050406030204" pitchFamily="18" charset="0"/>
                            </a:rPr>
                            <m:t>𝑆𝐵</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−100</m:t>
                          </m:r>
                        </m:e>
                      </m:d>
                      <m:r>
                        <a:rPr lang="en-US" b="0" i="1" smtClean="0">
                          <a:latin typeface="Cambria Math" panose="02040503050406030204" pitchFamily="18" charset="0"/>
                        </a:rPr>
                        <m:t>=</m:t>
                      </m:r>
                      <m:r>
                        <a:rPr lang="en-US" b="0" i="1" smtClean="0">
                          <a:solidFill>
                            <a:srgbClr val="FF9300"/>
                          </a:solidFill>
                          <a:latin typeface="Cambria Math" panose="02040503050406030204" pitchFamily="18" charset="0"/>
                        </a:rPr>
                        <m:t>0.5</m:t>
                      </m:r>
                      <m:r>
                        <a:rPr lang="en-US" b="1" i="1" smtClean="0">
                          <a:latin typeface="Cambria Math" panose="02040503050406030204" pitchFamily="18" charset="0"/>
                        </a:rPr>
                        <m:t>𝑰</m:t>
                      </m:r>
                      <m:d>
                        <m:dPr>
                          <m:ctrlPr>
                            <a:rPr lang="en-US" b="0" i="1" smtClean="0">
                              <a:latin typeface="Cambria Math" panose="02040503050406030204" pitchFamily="18" charset="0"/>
                            </a:rPr>
                          </m:ctrlPr>
                        </m:dPr>
                        <m:e>
                          <m:r>
                            <a:rPr lang="en-US" b="0" i="1" smtClean="0">
                              <a:latin typeface="Cambria Math" panose="02040503050406030204" pitchFamily="18" charset="0"/>
                            </a:rPr>
                            <m:t>𝑆𝐵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−100&lt;0</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−100</m:t>
                          </m:r>
                        </m:e>
                      </m:d>
                      <m:r>
                        <a:rPr lang="en-US" b="0" i="1" smtClean="0">
                          <a:latin typeface="Cambria Math" panose="02040503050406030204" pitchFamily="18" charset="0"/>
                        </a:rPr>
                        <m:t>+</m:t>
                      </m:r>
                      <m:r>
                        <a:rPr lang="en-US" b="0" i="1" smtClean="0">
                          <a:solidFill>
                            <a:srgbClr val="FF9300"/>
                          </a:solidFill>
                          <a:latin typeface="Cambria Math" panose="02040503050406030204" pitchFamily="18" charset="0"/>
                        </a:rPr>
                        <m:t>0.5</m:t>
                      </m:r>
                      <m:r>
                        <a:rPr lang="en-US" b="1" i="1" smtClean="0">
                          <a:latin typeface="Cambria Math" panose="02040503050406030204" pitchFamily="18" charset="0"/>
                        </a:rPr>
                        <m:t>𝑰</m:t>
                      </m:r>
                      <m:d>
                        <m:dPr>
                          <m:ctrlPr>
                            <a:rPr lang="en-US" b="0" i="1" smtClean="0">
                              <a:latin typeface="Cambria Math" panose="02040503050406030204" pitchFamily="18" charset="0"/>
                            </a:rPr>
                          </m:ctrlPr>
                        </m:dPr>
                        <m:e>
                          <m:r>
                            <a:rPr lang="en-US" b="0" i="1" smtClean="0">
                              <a:latin typeface="Cambria Math" panose="02040503050406030204" pitchFamily="18" charset="0"/>
                            </a:rPr>
                            <m:t>𝑆𝐵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−100≥0</m:t>
                          </m:r>
                        </m:e>
                      </m:d>
                      <m:r>
                        <a:rPr lang="en-US" b="0" i="1" smtClean="0">
                          <a:latin typeface="Cambria Math" panose="02040503050406030204" pitchFamily="18" charset="0"/>
                        </a:rPr>
                        <m:t>|</m:t>
                      </m:r>
                      <m:r>
                        <a:rPr lang="en-US" b="0" i="1" smtClean="0">
                          <a:latin typeface="Cambria Math" panose="02040503050406030204" pitchFamily="18" charset="0"/>
                        </a:rPr>
                        <m:t>𝑆𝐵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−100|</m:t>
                      </m:r>
                    </m:oMath>
                  </m:oMathPara>
                </a14:m>
                <a:endParaRPr lang="en-US" b="0" dirty="0"/>
              </a:p>
            </p:txBody>
          </p:sp>
        </mc:Choice>
        <mc:Fallback xmlns="">
          <p:sp>
            <p:nvSpPr>
              <p:cNvPr id="8" name="TextBox 7">
                <a:extLst>
                  <a:ext uri="{FF2B5EF4-FFF2-40B4-BE49-F238E27FC236}">
                    <a16:creationId xmlns:a16="http://schemas.microsoft.com/office/drawing/2014/main" id="{7FB36B9B-590E-3711-42BB-F9395F62AE7E}"/>
                  </a:ext>
                </a:extLst>
              </p:cNvPr>
              <p:cNvSpPr txBox="1">
                <a:spLocks noRot="1" noChangeAspect="1" noMove="1" noResize="1" noEditPoints="1" noAdjustHandles="1" noChangeArrowheads="1" noChangeShapeType="1" noTextEdit="1"/>
              </p:cNvSpPr>
              <p:nvPr/>
            </p:nvSpPr>
            <p:spPr>
              <a:xfrm>
                <a:off x="7645137" y="2660179"/>
                <a:ext cx="4025245" cy="1187633"/>
              </a:xfrm>
              <a:prstGeom prst="rect">
                <a:avLst/>
              </a:prstGeom>
              <a:blipFill>
                <a:blip r:embed="rId5"/>
                <a:stretch>
                  <a:fillRect l="-1212" t="-2564" b="-4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313F46-14B8-3DBD-4DAF-3E252738FEAC}"/>
                  </a:ext>
                </a:extLst>
              </p:cNvPr>
              <p:cNvSpPr txBox="1"/>
              <p:nvPr/>
            </p:nvSpPr>
            <p:spPr>
              <a:xfrm>
                <a:off x="7645137" y="4078642"/>
                <a:ext cx="4025245" cy="1477328"/>
              </a:xfrm>
              <a:prstGeom prst="rect">
                <a:avLst/>
              </a:prstGeom>
              <a:noFill/>
            </p:spPr>
            <p:txBody>
              <a:bodyPr wrap="square" rtlCol="0">
                <a:spAutoFit/>
              </a:bodyPr>
              <a:lstStyle/>
              <a:p>
                <a:r>
                  <a:rPr lang="en-US" dirty="0">
                    <a:solidFill>
                      <a:srgbClr val="FF9300"/>
                    </a:solidFill>
                  </a:rPr>
                  <a:t>Step 2: </a:t>
                </a:r>
                <a:r>
                  <a:rPr lang="en-US" dirty="0"/>
                  <a:t>Find all values of </a:t>
                </a:r>
                <a14:m>
                  <m:oMath xmlns:m="http://schemas.openxmlformats.org/officeDocument/2006/math">
                    <m:r>
                      <a:rPr lang="en-US" b="0" i="1" smtClean="0">
                        <a:latin typeface="Cambria Math" panose="02040503050406030204" pitchFamily="18" charset="0"/>
                      </a:rPr>
                      <m:t>𝑆𝐵𝑃</m:t>
                    </m:r>
                  </m:oMath>
                </a14:m>
                <a:r>
                  <a:rPr lang="en-US" dirty="0"/>
                  <a:t> such that </a:t>
                </a:r>
                <a14:m>
                  <m:oMath xmlns:m="http://schemas.openxmlformats.org/officeDocument/2006/math">
                    <m:r>
                      <a:rPr lang="en-US" b="0" i="1" smtClean="0">
                        <a:latin typeface="Cambria Math" panose="02040503050406030204" pitchFamily="18" charset="0"/>
                      </a:rPr>
                      <m:t>𝑆𝐵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−100&lt;0</m:t>
                    </m:r>
                  </m:oMath>
                </a14:m>
                <a:r>
                  <a:rPr lang="en-US" dirty="0"/>
                  <a:t>. When </a:t>
                </a:r>
                <a14:m>
                  <m:oMath xmlns:m="http://schemas.openxmlformats.org/officeDocument/2006/math">
                    <m:r>
                      <a:rPr lang="en-US" b="0" i="1" smtClean="0">
                        <a:latin typeface="Cambria Math" panose="02040503050406030204" pitchFamily="18" charset="0"/>
                      </a:rPr>
                      <m:t>𝑆𝐵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−100&lt;0</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0.5</m:t>
                        </m:r>
                      </m:sub>
                    </m:sSub>
                    <m:r>
                      <a:rPr lang="en-US" b="0" i="1" smtClean="0">
                        <a:latin typeface="Cambria Math" panose="02040503050406030204" pitchFamily="18" charset="0"/>
                      </a:rPr>
                      <m:t>=0.5∗|</m:t>
                    </m:r>
                    <m:r>
                      <a:rPr lang="en-US" b="0" i="1" smtClean="0">
                        <a:latin typeface="Cambria Math" panose="02040503050406030204" pitchFamily="18" charset="0"/>
                      </a:rPr>
                      <m:t>𝑆𝐵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−100|</m:t>
                    </m:r>
                  </m:oMath>
                </a14:m>
                <a:r>
                  <a:rPr lang="en-US" b="0" dirty="0"/>
                  <a:t>. Now, calculate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0.5</m:t>
                        </m:r>
                      </m:sub>
                    </m:sSub>
                    <m:r>
                      <a:rPr lang="en-US" b="0" i="1" smtClean="0">
                        <a:latin typeface="Cambria Math" panose="02040503050406030204" pitchFamily="18" charset="0"/>
                      </a:rPr>
                      <m:t>(</m:t>
                    </m:r>
                    <m:r>
                      <a:rPr lang="en-US" b="0" i="1" smtClean="0">
                        <a:latin typeface="Cambria Math" panose="02040503050406030204" pitchFamily="18" charset="0"/>
                      </a:rPr>
                      <m:t>𝑆𝐵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−100)</m:t>
                    </m:r>
                  </m:oMath>
                </a14:m>
                <a:r>
                  <a:rPr lang="en-US" b="0" dirty="0"/>
                  <a:t> when </a:t>
                </a:r>
                <a14:m>
                  <m:oMath xmlns:m="http://schemas.openxmlformats.org/officeDocument/2006/math">
                    <m:r>
                      <a:rPr lang="en-US" i="1">
                        <a:latin typeface="Cambria Math" panose="02040503050406030204" pitchFamily="18" charset="0"/>
                      </a:rPr>
                      <m:t>𝑆𝐵</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−100&lt;0</m:t>
                    </m:r>
                  </m:oMath>
                </a14:m>
                <a:r>
                  <a:rPr lang="en-US" b="0" dirty="0"/>
                  <a:t>. </a:t>
                </a:r>
              </a:p>
            </p:txBody>
          </p:sp>
        </mc:Choice>
        <mc:Fallback xmlns="">
          <p:sp>
            <p:nvSpPr>
              <p:cNvPr id="9" name="TextBox 8">
                <a:extLst>
                  <a:ext uri="{FF2B5EF4-FFF2-40B4-BE49-F238E27FC236}">
                    <a16:creationId xmlns:a16="http://schemas.microsoft.com/office/drawing/2014/main" id="{28313F46-14B8-3DBD-4DAF-3E252738FEAC}"/>
                  </a:ext>
                </a:extLst>
              </p:cNvPr>
              <p:cNvSpPr txBox="1">
                <a:spLocks noRot="1" noChangeAspect="1" noMove="1" noResize="1" noEditPoints="1" noAdjustHandles="1" noChangeArrowheads="1" noChangeShapeType="1" noTextEdit="1"/>
              </p:cNvSpPr>
              <p:nvPr/>
            </p:nvSpPr>
            <p:spPr>
              <a:xfrm>
                <a:off x="7645137" y="4078642"/>
                <a:ext cx="4025245" cy="1477328"/>
              </a:xfrm>
              <a:prstGeom prst="rect">
                <a:avLst/>
              </a:prstGeom>
              <a:blipFill>
                <a:blip r:embed="rId6"/>
                <a:stretch>
                  <a:fillRect l="-1212" t="-2066" r="-2424"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F3FDCA-924B-C8B8-60C4-2EE9B6137260}"/>
                  </a:ext>
                </a:extLst>
              </p:cNvPr>
              <p:cNvSpPr txBox="1"/>
              <p:nvPr/>
            </p:nvSpPr>
            <p:spPr>
              <a:xfrm>
                <a:off x="7645137" y="5786800"/>
                <a:ext cx="4025245" cy="923330"/>
              </a:xfrm>
              <a:prstGeom prst="rect">
                <a:avLst/>
              </a:prstGeom>
              <a:noFill/>
            </p:spPr>
            <p:txBody>
              <a:bodyPr wrap="square" rtlCol="0">
                <a:spAutoFit/>
              </a:bodyPr>
              <a:lstStyle/>
              <a:p>
                <a:r>
                  <a:rPr lang="en-US" dirty="0">
                    <a:solidFill>
                      <a:srgbClr val="FF9300"/>
                    </a:solidFill>
                  </a:rPr>
                  <a:t>Step 3: </a:t>
                </a:r>
                <a:r>
                  <a:rPr lang="en-US" dirty="0"/>
                  <a:t>Repeat step 2 for </a:t>
                </a:r>
                <a14:m>
                  <m:oMath xmlns:m="http://schemas.openxmlformats.org/officeDocument/2006/math">
                    <m:r>
                      <a:rPr lang="en-US" b="0" i="1" smtClean="0">
                        <a:latin typeface="Cambria Math" panose="02040503050406030204" pitchFamily="18" charset="0"/>
                      </a:rPr>
                      <m:t>𝑆𝐵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−100≥0</m:t>
                    </m:r>
                  </m:oMath>
                </a14:m>
                <a:r>
                  <a:rPr lang="en-US" b="0" dirty="0"/>
                  <a:t>. Then have fun plotting the calculated points!</a:t>
                </a:r>
              </a:p>
            </p:txBody>
          </p:sp>
        </mc:Choice>
        <mc:Fallback xmlns="">
          <p:sp>
            <p:nvSpPr>
              <p:cNvPr id="10" name="TextBox 9">
                <a:extLst>
                  <a:ext uri="{FF2B5EF4-FFF2-40B4-BE49-F238E27FC236}">
                    <a16:creationId xmlns:a16="http://schemas.microsoft.com/office/drawing/2014/main" id="{17F3FDCA-924B-C8B8-60C4-2EE9B6137260}"/>
                  </a:ext>
                </a:extLst>
              </p:cNvPr>
              <p:cNvSpPr txBox="1">
                <a:spLocks noRot="1" noChangeAspect="1" noMove="1" noResize="1" noEditPoints="1" noAdjustHandles="1" noChangeArrowheads="1" noChangeShapeType="1" noTextEdit="1"/>
              </p:cNvSpPr>
              <p:nvPr/>
            </p:nvSpPr>
            <p:spPr>
              <a:xfrm>
                <a:off x="7645137" y="5786800"/>
                <a:ext cx="4025245" cy="923330"/>
              </a:xfrm>
              <a:prstGeom prst="rect">
                <a:avLst/>
              </a:prstGeom>
              <a:blipFill>
                <a:blip r:embed="rId7"/>
                <a:stretch>
                  <a:fillRect l="-1212" t="-3289" b="-9211"/>
                </a:stretch>
              </a:blipFill>
            </p:spPr>
            <p:txBody>
              <a:bodyPr/>
              <a:lstStyle/>
              <a:p>
                <a:r>
                  <a:rPr lang="en-US">
                    <a:noFill/>
                  </a:rPr>
                  <a:t> </a:t>
                </a:r>
              </a:p>
            </p:txBody>
          </p:sp>
        </mc:Fallback>
      </mc:AlternateContent>
    </p:spTree>
    <p:extLst>
      <p:ext uri="{BB962C8B-B14F-4D97-AF65-F5344CB8AC3E}">
        <p14:creationId xmlns:p14="http://schemas.microsoft.com/office/powerpoint/2010/main" val="100878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iagram, plot, line&#10;&#10;Description automatically generated">
            <a:extLst>
              <a:ext uri="{FF2B5EF4-FFF2-40B4-BE49-F238E27FC236}">
                <a16:creationId xmlns:a16="http://schemas.microsoft.com/office/drawing/2014/main" id="{DDD0EB84-0303-1BB1-E6E2-D3FCDE3B3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3756"/>
            <a:ext cx="6400800" cy="4267199"/>
          </a:xfrm>
          <a:prstGeom prst="rect">
            <a:avLst/>
          </a:prstGeom>
        </p:spPr>
      </p:pic>
      <p:pic>
        <p:nvPicPr>
          <p:cNvPr id="16" name="Picture 15" descr="A picture containing line, text, diagram, plot&#10;&#10;Description automatically generated">
            <a:extLst>
              <a:ext uri="{FF2B5EF4-FFF2-40B4-BE49-F238E27FC236}">
                <a16:creationId xmlns:a16="http://schemas.microsoft.com/office/drawing/2014/main" id="{5BB1E6B1-949A-D699-4C65-3A9BEAB73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2089150"/>
            <a:ext cx="6400800" cy="426720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47DD476-3A09-9DD0-24DF-77F80CC132F8}"/>
                  </a:ext>
                </a:extLst>
              </p:cNvPr>
              <p:cNvSpPr>
                <a:spLocks noGrp="1"/>
              </p:cNvSpPr>
              <p:nvPr>
                <p:ph type="title"/>
              </p:nvPr>
            </p:nvSpPr>
            <p:spPr/>
            <p:txBody>
              <a:bodyPr/>
              <a:lstStyle/>
              <a:p>
                <a:r>
                  <a:rPr lang="en-US" b="1" dirty="0">
                    <a:solidFill>
                      <a:srgbClr val="468C8A"/>
                    </a:solidFill>
                  </a:rPr>
                  <a:t>Choose </a:t>
                </a:r>
                <a14:m>
                  <m:oMath xmlns:m="http://schemas.openxmlformats.org/officeDocument/2006/math">
                    <m:r>
                      <a:rPr lang="en-US" b="1" i="1" smtClean="0">
                        <a:solidFill>
                          <a:srgbClr val="FF9300"/>
                        </a:solidFill>
                        <a:latin typeface="Cambria Math" panose="02040503050406030204" pitchFamily="18" charset="0"/>
                      </a:rPr>
                      <m:t>𝒂</m:t>
                    </m:r>
                    <m:r>
                      <a:rPr lang="en-US" b="1" i="1" smtClean="0">
                        <a:solidFill>
                          <a:srgbClr val="FF9300"/>
                        </a:solidFill>
                        <a:latin typeface="Cambria Math" panose="02040503050406030204" pitchFamily="18" charset="0"/>
                      </a:rPr>
                      <m:t>=</m:t>
                    </m:r>
                    <m:r>
                      <a:rPr lang="en-US" b="1" i="1" smtClean="0">
                        <a:solidFill>
                          <a:srgbClr val="FF9300"/>
                        </a:solidFill>
                        <a:latin typeface="Cambria Math" panose="02040503050406030204" pitchFamily="18" charset="0"/>
                      </a:rPr>
                      <m:t>𝟏𝟎𝟎</m:t>
                    </m:r>
                  </m:oMath>
                </a14:m>
                <a:r>
                  <a:rPr lang="en-US" b="1" dirty="0">
                    <a:solidFill>
                      <a:srgbClr val="468C8A"/>
                    </a:solidFill>
                  </a:rPr>
                  <a:t>. Now let’s plot </a:t>
                </a:r>
                <a14:m>
                  <m:oMath xmlns:m="http://schemas.openxmlformats.org/officeDocument/2006/math">
                    <m:sSub>
                      <m:sSubPr>
                        <m:ctrlPr>
                          <a:rPr lang="en-US" b="1" i="1" smtClean="0">
                            <a:solidFill>
                              <a:srgbClr val="FF9300"/>
                            </a:solidFill>
                            <a:latin typeface="Cambria Math" panose="02040503050406030204" pitchFamily="18" charset="0"/>
                          </a:rPr>
                        </m:ctrlPr>
                      </m:sSubPr>
                      <m:e>
                        <m:r>
                          <a:rPr lang="en-US" b="1" i="1" smtClean="0">
                            <a:solidFill>
                              <a:srgbClr val="FF9300"/>
                            </a:solidFill>
                            <a:latin typeface="Cambria Math" panose="02040503050406030204" pitchFamily="18" charset="0"/>
                          </a:rPr>
                          <m:t>𝝆</m:t>
                        </m:r>
                      </m:e>
                      <m:sub>
                        <m:r>
                          <a:rPr lang="en-US" b="1" i="1" smtClean="0">
                            <a:solidFill>
                              <a:srgbClr val="FF9300"/>
                            </a:solidFill>
                            <a:latin typeface="Cambria Math" panose="02040503050406030204" pitchFamily="18" charset="0"/>
                          </a:rPr>
                          <m:t>𝟎</m:t>
                        </m:r>
                        <m:r>
                          <a:rPr lang="en-US" b="1" i="1" smtClean="0">
                            <a:solidFill>
                              <a:srgbClr val="FF9300"/>
                            </a:solidFill>
                            <a:latin typeface="Cambria Math" panose="02040503050406030204" pitchFamily="18" charset="0"/>
                          </a:rPr>
                          <m:t>.</m:t>
                        </m:r>
                        <m:r>
                          <a:rPr lang="en-US" b="1" i="1" smtClean="0">
                            <a:solidFill>
                              <a:srgbClr val="FF9300"/>
                            </a:solidFill>
                            <a:latin typeface="Cambria Math" panose="02040503050406030204" pitchFamily="18" charset="0"/>
                          </a:rPr>
                          <m:t>𝟓</m:t>
                        </m:r>
                      </m:sub>
                    </m:sSub>
                    <m:d>
                      <m:dPr>
                        <m:ctrlPr>
                          <a:rPr lang="en-US" b="1" i="1" smtClean="0">
                            <a:solidFill>
                              <a:srgbClr val="FF9300"/>
                            </a:solidFill>
                            <a:latin typeface="Cambria Math" panose="02040503050406030204" pitchFamily="18" charset="0"/>
                          </a:rPr>
                        </m:ctrlPr>
                      </m:dPr>
                      <m:e>
                        <m:r>
                          <a:rPr lang="en-US" b="1" i="1" smtClean="0">
                            <a:solidFill>
                              <a:srgbClr val="FF9300"/>
                            </a:solidFill>
                            <a:latin typeface="Cambria Math" panose="02040503050406030204" pitchFamily="18" charset="0"/>
                          </a:rPr>
                          <m:t>𝑺𝑩</m:t>
                        </m:r>
                        <m:sSub>
                          <m:sSubPr>
                            <m:ctrlPr>
                              <a:rPr lang="en-US" b="1" i="1" smtClean="0">
                                <a:solidFill>
                                  <a:srgbClr val="FF9300"/>
                                </a:solidFill>
                                <a:latin typeface="Cambria Math" panose="02040503050406030204" pitchFamily="18" charset="0"/>
                              </a:rPr>
                            </m:ctrlPr>
                          </m:sSubPr>
                          <m:e>
                            <m:r>
                              <a:rPr lang="en-US" b="1" i="1" smtClean="0">
                                <a:solidFill>
                                  <a:srgbClr val="FF9300"/>
                                </a:solidFill>
                                <a:latin typeface="Cambria Math" panose="02040503050406030204" pitchFamily="18" charset="0"/>
                              </a:rPr>
                              <m:t>𝑷</m:t>
                            </m:r>
                          </m:e>
                          <m:sub>
                            <m:r>
                              <a:rPr lang="en-US" b="1" i="1" smtClean="0">
                                <a:solidFill>
                                  <a:srgbClr val="FF9300"/>
                                </a:solidFill>
                                <a:latin typeface="Cambria Math" panose="02040503050406030204" pitchFamily="18" charset="0"/>
                              </a:rPr>
                              <m:t>𝒊</m:t>
                            </m:r>
                          </m:sub>
                        </m:sSub>
                        <m:r>
                          <a:rPr lang="en-US" b="1" i="1" smtClean="0">
                            <a:solidFill>
                              <a:srgbClr val="FF9300"/>
                            </a:solidFill>
                            <a:latin typeface="Cambria Math" panose="02040503050406030204" pitchFamily="18" charset="0"/>
                          </a:rPr>
                          <m:t>−</m:t>
                        </m:r>
                        <m:r>
                          <a:rPr lang="en-US" b="1" i="1" smtClean="0">
                            <a:solidFill>
                              <a:srgbClr val="FF9300"/>
                            </a:solidFill>
                            <a:latin typeface="Cambria Math" panose="02040503050406030204" pitchFamily="18" charset="0"/>
                          </a:rPr>
                          <m:t>𝟏𝟎𝟎</m:t>
                        </m:r>
                      </m:e>
                    </m:d>
                  </m:oMath>
                </a14:m>
                <a:endParaRPr lang="en-US" b="1" dirty="0">
                  <a:solidFill>
                    <a:srgbClr val="468C8A"/>
                  </a:solidFill>
                </a:endParaRPr>
              </a:p>
            </p:txBody>
          </p:sp>
        </mc:Choice>
        <mc:Fallback xmlns="">
          <p:sp>
            <p:nvSpPr>
              <p:cNvPr id="2" name="Title 1">
                <a:extLst>
                  <a:ext uri="{FF2B5EF4-FFF2-40B4-BE49-F238E27FC236}">
                    <a16:creationId xmlns:a16="http://schemas.microsoft.com/office/drawing/2014/main" id="{047DD476-3A09-9DD0-24DF-77F80CC132F8}"/>
                  </a:ext>
                </a:extLst>
              </p:cNvPr>
              <p:cNvSpPr>
                <a:spLocks noGrp="1" noRot="1" noChangeAspect="1" noMove="1" noResize="1" noEditPoints="1" noAdjustHandles="1" noChangeArrowheads="1" noChangeShapeType="1" noTextEdit="1"/>
              </p:cNvSpPr>
              <p:nvPr>
                <p:ph type="title"/>
              </p:nvPr>
            </p:nvSpPr>
            <p:spPr>
              <a:blipFill>
                <a:blip r:embed="rId4"/>
                <a:stretch>
                  <a:fillRect l="-2377" t="-138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687B8C8-B06E-819A-45E5-43DB750167F8}"/>
              </a:ext>
            </a:extLst>
          </p:cNvPr>
          <p:cNvSpPr>
            <a:spLocks noGrp="1"/>
          </p:cNvSpPr>
          <p:nvPr>
            <p:ph type="sldNum" sz="quarter" idx="12"/>
          </p:nvPr>
        </p:nvSpPr>
        <p:spPr/>
        <p:txBody>
          <a:bodyPr/>
          <a:lstStyle/>
          <a:p>
            <a:fld id="{59AE00EF-AE84-4193-80D9-56955F3C2EE7}" type="slidenum">
              <a:rPr lang="en-US" smtClean="0"/>
              <a:t>164</a:t>
            </a:fld>
            <a:endParaRPr lang="en-US"/>
          </a:p>
        </p:txBody>
      </p:sp>
      <p:sp>
        <p:nvSpPr>
          <p:cNvPr id="10" name="TextBox 9">
            <a:extLst>
              <a:ext uri="{FF2B5EF4-FFF2-40B4-BE49-F238E27FC236}">
                <a16:creationId xmlns:a16="http://schemas.microsoft.com/office/drawing/2014/main" id="{AAA30A64-CBBE-8CCB-3B8C-12AB2349E6FB}"/>
              </a:ext>
            </a:extLst>
          </p:cNvPr>
          <p:cNvSpPr txBox="1"/>
          <p:nvPr/>
        </p:nvSpPr>
        <p:spPr>
          <a:xfrm>
            <a:off x="7710570" y="2550527"/>
            <a:ext cx="1578944" cy="369332"/>
          </a:xfrm>
          <a:prstGeom prst="rect">
            <a:avLst/>
          </a:prstGeom>
          <a:noFill/>
        </p:spPr>
        <p:txBody>
          <a:bodyPr wrap="square" rtlCol="0">
            <a:spAutoFit/>
          </a:bodyPr>
          <a:lstStyle/>
          <a:p>
            <a:r>
              <a:rPr lang="en-US" dirty="0"/>
              <a:t>Slope = </a:t>
            </a:r>
            <a:r>
              <a:rPr lang="en-US" dirty="0">
                <a:solidFill>
                  <a:srgbClr val="FF9300"/>
                </a:solidFill>
              </a:rPr>
              <a:t>0.5</a:t>
            </a:r>
          </a:p>
        </p:txBody>
      </p:sp>
      <p:cxnSp>
        <p:nvCxnSpPr>
          <p:cNvPr id="11" name="Straight Arrow Connector 10">
            <a:extLst>
              <a:ext uri="{FF2B5EF4-FFF2-40B4-BE49-F238E27FC236}">
                <a16:creationId xmlns:a16="http://schemas.microsoft.com/office/drawing/2014/main" id="{73B0D4DE-AAFC-DB4F-0D1E-1F0890F46FC5}"/>
              </a:ext>
            </a:extLst>
          </p:cNvPr>
          <p:cNvCxnSpPr>
            <a:cxnSpLocks/>
          </p:cNvCxnSpPr>
          <p:nvPr/>
        </p:nvCxnSpPr>
        <p:spPr>
          <a:xfrm flipH="1">
            <a:off x="6664751" y="2919859"/>
            <a:ext cx="1272618" cy="2264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45F0CC-6D74-DF6B-BFED-37B4E3B60E0E}"/>
              </a:ext>
            </a:extLst>
          </p:cNvPr>
          <p:cNvCxnSpPr>
            <a:cxnSpLocks/>
          </p:cNvCxnSpPr>
          <p:nvPr/>
        </p:nvCxnSpPr>
        <p:spPr>
          <a:xfrm>
            <a:off x="9019192" y="2919859"/>
            <a:ext cx="1108671" cy="576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A25D802-C6BB-25DC-59E9-1DD4BB4A8C17}"/>
              </a:ext>
            </a:extLst>
          </p:cNvPr>
          <p:cNvSpPr/>
          <p:nvPr/>
        </p:nvSpPr>
        <p:spPr>
          <a:xfrm>
            <a:off x="5791200" y="4471261"/>
            <a:ext cx="214393" cy="131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8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diagram, line, plot&#10;&#10;Description automatically generated">
            <a:extLst>
              <a:ext uri="{FF2B5EF4-FFF2-40B4-BE49-F238E27FC236}">
                <a16:creationId xmlns:a16="http://schemas.microsoft.com/office/drawing/2014/main" id="{E939255C-0E71-A387-AE72-691994339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9150"/>
            <a:ext cx="6400800" cy="4267200"/>
          </a:xfrm>
          <a:prstGeom prst="rect">
            <a:avLst/>
          </a:prstGeom>
        </p:spPr>
      </p:pic>
      <p:pic>
        <p:nvPicPr>
          <p:cNvPr id="19" name="Picture 18" descr="A picture containing line, text, diagram, plot&#10;&#10;Description automatically generated">
            <a:extLst>
              <a:ext uri="{FF2B5EF4-FFF2-40B4-BE49-F238E27FC236}">
                <a16:creationId xmlns:a16="http://schemas.microsoft.com/office/drawing/2014/main" id="{2016CA48-FB20-02C9-996E-F6A662DB6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637" y="2089150"/>
            <a:ext cx="6400800" cy="426720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47DD476-3A09-9DD0-24DF-77F80CC132F8}"/>
                  </a:ext>
                </a:extLst>
              </p:cNvPr>
              <p:cNvSpPr>
                <a:spLocks noGrp="1"/>
              </p:cNvSpPr>
              <p:nvPr>
                <p:ph type="title"/>
              </p:nvPr>
            </p:nvSpPr>
            <p:spPr/>
            <p:txBody>
              <a:bodyPr/>
              <a:lstStyle/>
              <a:p>
                <a:r>
                  <a:rPr lang="en-US" b="1" dirty="0">
                    <a:solidFill>
                      <a:srgbClr val="468C8A"/>
                    </a:solidFill>
                  </a:rPr>
                  <a:t>Choose </a:t>
                </a:r>
                <a14:m>
                  <m:oMath xmlns:m="http://schemas.openxmlformats.org/officeDocument/2006/math">
                    <m:r>
                      <a:rPr lang="en-US" b="1" i="1">
                        <a:solidFill>
                          <a:srgbClr val="FF9300"/>
                        </a:solidFill>
                        <a:latin typeface="Cambria Math" panose="02040503050406030204" pitchFamily="18" charset="0"/>
                      </a:rPr>
                      <m:t>𝒂</m:t>
                    </m:r>
                    <m:r>
                      <a:rPr lang="en-US" b="1" i="1">
                        <a:solidFill>
                          <a:srgbClr val="FF9300"/>
                        </a:solidFill>
                        <a:latin typeface="Cambria Math" panose="02040503050406030204" pitchFamily="18" charset="0"/>
                      </a:rPr>
                      <m:t>=</m:t>
                    </m:r>
                    <m:r>
                      <a:rPr lang="en-US" b="1" i="1">
                        <a:solidFill>
                          <a:srgbClr val="FF9300"/>
                        </a:solidFill>
                        <a:latin typeface="Cambria Math" panose="02040503050406030204" pitchFamily="18" charset="0"/>
                      </a:rPr>
                      <m:t>𝟏𝟐𝟎</m:t>
                    </m:r>
                  </m:oMath>
                </a14:m>
                <a:r>
                  <a:rPr lang="en-US" b="1" dirty="0">
                    <a:solidFill>
                      <a:srgbClr val="468C8A"/>
                    </a:solidFill>
                  </a:rPr>
                  <a:t>. Now let’s plot </a:t>
                </a:r>
                <a14:m>
                  <m:oMath xmlns:m="http://schemas.openxmlformats.org/officeDocument/2006/math">
                    <m:sSub>
                      <m:sSubPr>
                        <m:ctrlPr>
                          <a:rPr lang="en-US" b="1" i="1">
                            <a:solidFill>
                              <a:srgbClr val="FF9300"/>
                            </a:solidFill>
                            <a:latin typeface="Cambria Math" panose="02040503050406030204" pitchFamily="18" charset="0"/>
                          </a:rPr>
                        </m:ctrlPr>
                      </m:sSubPr>
                      <m:e>
                        <m:r>
                          <a:rPr lang="en-US" b="1" i="1">
                            <a:solidFill>
                              <a:srgbClr val="FF9300"/>
                            </a:solidFill>
                            <a:latin typeface="Cambria Math" panose="02040503050406030204" pitchFamily="18" charset="0"/>
                          </a:rPr>
                          <m:t>𝝆</m:t>
                        </m:r>
                      </m:e>
                      <m:sub>
                        <m:r>
                          <a:rPr lang="en-US" b="1" i="1">
                            <a:solidFill>
                              <a:srgbClr val="FF9300"/>
                            </a:solidFill>
                            <a:latin typeface="Cambria Math" panose="02040503050406030204" pitchFamily="18" charset="0"/>
                          </a:rPr>
                          <m:t>𝟎</m:t>
                        </m:r>
                        <m:r>
                          <a:rPr lang="en-US" b="1" i="1">
                            <a:solidFill>
                              <a:srgbClr val="FF9300"/>
                            </a:solidFill>
                            <a:latin typeface="Cambria Math" panose="02040503050406030204" pitchFamily="18" charset="0"/>
                          </a:rPr>
                          <m:t>.</m:t>
                        </m:r>
                        <m:r>
                          <a:rPr lang="en-US" b="1" i="1">
                            <a:solidFill>
                              <a:srgbClr val="FF9300"/>
                            </a:solidFill>
                            <a:latin typeface="Cambria Math" panose="02040503050406030204" pitchFamily="18" charset="0"/>
                          </a:rPr>
                          <m:t>𝟓</m:t>
                        </m:r>
                      </m:sub>
                    </m:sSub>
                    <m:d>
                      <m:dPr>
                        <m:ctrlPr>
                          <a:rPr lang="en-US" b="1" i="1">
                            <a:solidFill>
                              <a:srgbClr val="FF9300"/>
                            </a:solidFill>
                            <a:latin typeface="Cambria Math" panose="02040503050406030204" pitchFamily="18" charset="0"/>
                          </a:rPr>
                        </m:ctrlPr>
                      </m:dPr>
                      <m:e>
                        <m:r>
                          <a:rPr lang="en-US" b="1" i="1">
                            <a:solidFill>
                              <a:srgbClr val="FF9300"/>
                            </a:solidFill>
                            <a:latin typeface="Cambria Math" panose="02040503050406030204" pitchFamily="18" charset="0"/>
                          </a:rPr>
                          <m:t>𝑺𝑩</m:t>
                        </m:r>
                        <m:sSub>
                          <m:sSubPr>
                            <m:ctrlPr>
                              <a:rPr lang="en-US" b="1" i="1">
                                <a:solidFill>
                                  <a:srgbClr val="FF9300"/>
                                </a:solidFill>
                                <a:latin typeface="Cambria Math" panose="02040503050406030204" pitchFamily="18" charset="0"/>
                              </a:rPr>
                            </m:ctrlPr>
                          </m:sSubPr>
                          <m:e>
                            <m:r>
                              <a:rPr lang="en-US" b="1" i="1">
                                <a:solidFill>
                                  <a:srgbClr val="FF9300"/>
                                </a:solidFill>
                                <a:latin typeface="Cambria Math" panose="02040503050406030204" pitchFamily="18" charset="0"/>
                              </a:rPr>
                              <m:t>𝑷</m:t>
                            </m:r>
                          </m:e>
                          <m:sub>
                            <m:r>
                              <a:rPr lang="en-US" b="1" i="1">
                                <a:solidFill>
                                  <a:srgbClr val="FF9300"/>
                                </a:solidFill>
                                <a:latin typeface="Cambria Math" panose="02040503050406030204" pitchFamily="18" charset="0"/>
                              </a:rPr>
                              <m:t>𝒊</m:t>
                            </m:r>
                          </m:sub>
                        </m:sSub>
                        <m:r>
                          <a:rPr lang="en-US" b="1" i="1">
                            <a:solidFill>
                              <a:srgbClr val="FF9300"/>
                            </a:solidFill>
                            <a:latin typeface="Cambria Math" panose="02040503050406030204" pitchFamily="18" charset="0"/>
                          </a:rPr>
                          <m:t>−</m:t>
                        </m:r>
                        <m:r>
                          <a:rPr lang="en-US" b="1" i="1">
                            <a:solidFill>
                              <a:srgbClr val="FF9300"/>
                            </a:solidFill>
                            <a:latin typeface="Cambria Math" panose="02040503050406030204" pitchFamily="18" charset="0"/>
                          </a:rPr>
                          <m:t>𝟏𝟐𝟎</m:t>
                        </m:r>
                      </m:e>
                    </m:d>
                  </m:oMath>
                </a14:m>
                <a:endParaRPr lang="en-US" b="1" dirty="0">
                  <a:solidFill>
                    <a:srgbClr val="468C8A"/>
                  </a:solidFill>
                </a:endParaRPr>
              </a:p>
            </p:txBody>
          </p:sp>
        </mc:Choice>
        <mc:Fallback xmlns="">
          <p:sp>
            <p:nvSpPr>
              <p:cNvPr id="2" name="Title 1">
                <a:extLst>
                  <a:ext uri="{FF2B5EF4-FFF2-40B4-BE49-F238E27FC236}">
                    <a16:creationId xmlns:a16="http://schemas.microsoft.com/office/drawing/2014/main" id="{047DD476-3A09-9DD0-24DF-77F80CC132F8}"/>
                  </a:ext>
                </a:extLst>
              </p:cNvPr>
              <p:cNvSpPr>
                <a:spLocks noGrp="1" noRot="1" noChangeAspect="1" noMove="1" noResize="1" noEditPoints="1" noAdjustHandles="1" noChangeArrowheads="1" noChangeShapeType="1" noTextEdit="1"/>
              </p:cNvSpPr>
              <p:nvPr>
                <p:ph type="title"/>
              </p:nvPr>
            </p:nvSpPr>
            <p:spPr>
              <a:blipFill>
                <a:blip r:embed="rId4"/>
                <a:stretch>
                  <a:fillRect l="-2377" t="-138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687B8C8-B06E-819A-45E5-43DB750167F8}"/>
              </a:ext>
            </a:extLst>
          </p:cNvPr>
          <p:cNvSpPr>
            <a:spLocks noGrp="1"/>
          </p:cNvSpPr>
          <p:nvPr>
            <p:ph type="sldNum" sz="quarter" idx="12"/>
          </p:nvPr>
        </p:nvSpPr>
        <p:spPr/>
        <p:txBody>
          <a:bodyPr/>
          <a:lstStyle/>
          <a:p>
            <a:fld id="{59AE00EF-AE84-4193-80D9-56955F3C2EE7}" type="slidenum">
              <a:rPr lang="en-US" smtClean="0"/>
              <a:t>165</a:t>
            </a:fld>
            <a:endParaRPr lang="en-US"/>
          </a:p>
        </p:txBody>
      </p:sp>
      <p:sp>
        <p:nvSpPr>
          <p:cNvPr id="14" name="TextBox 13">
            <a:extLst>
              <a:ext uri="{FF2B5EF4-FFF2-40B4-BE49-F238E27FC236}">
                <a16:creationId xmlns:a16="http://schemas.microsoft.com/office/drawing/2014/main" id="{4B32649C-41ED-AD2A-33AE-7C80E6FC2F97}"/>
              </a:ext>
            </a:extLst>
          </p:cNvPr>
          <p:cNvSpPr txBox="1"/>
          <p:nvPr/>
        </p:nvSpPr>
        <p:spPr>
          <a:xfrm>
            <a:off x="8492995" y="2135747"/>
            <a:ext cx="1578944" cy="369332"/>
          </a:xfrm>
          <a:prstGeom prst="rect">
            <a:avLst/>
          </a:prstGeom>
          <a:noFill/>
        </p:spPr>
        <p:txBody>
          <a:bodyPr wrap="square" rtlCol="0">
            <a:spAutoFit/>
          </a:bodyPr>
          <a:lstStyle/>
          <a:p>
            <a:r>
              <a:rPr lang="en-US" dirty="0"/>
              <a:t>Slope = </a:t>
            </a:r>
            <a:r>
              <a:rPr lang="en-US" dirty="0">
                <a:solidFill>
                  <a:srgbClr val="FF9300"/>
                </a:solidFill>
              </a:rPr>
              <a:t>0.5</a:t>
            </a:r>
          </a:p>
        </p:txBody>
      </p:sp>
      <p:cxnSp>
        <p:nvCxnSpPr>
          <p:cNvPr id="15" name="Straight Arrow Connector 14">
            <a:extLst>
              <a:ext uri="{FF2B5EF4-FFF2-40B4-BE49-F238E27FC236}">
                <a16:creationId xmlns:a16="http://schemas.microsoft.com/office/drawing/2014/main" id="{D9B473B6-8BCD-B121-57E9-9A5D082E2BA8}"/>
              </a:ext>
            </a:extLst>
          </p:cNvPr>
          <p:cNvCxnSpPr>
            <a:cxnSpLocks/>
          </p:cNvCxnSpPr>
          <p:nvPr/>
        </p:nvCxnSpPr>
        <p:spPr>
          <a:xfrm flipH="1">
            <a:off x="6787299" y="2505079"/>
            <a:ext cx="1705696" cy="2085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D2B0F16-0DEA-B149-F274-16E55CC7BEA8}"/>
              </a:ext>
            </a:extLst>
          </p:cNvPr>
          <p:cNvCxnSpPr>
            <a:cxnSpLocks/>
          </p:cNvCxnSpPr>
          <p:nvPr/>
        </p:nvCxnSpPr>
        <p:spPr>
          <a:xfrm>
            <a:off x="9801617" y="2505079"/>
            <a:ext cx="1108671" cy="576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1720816-1786-F417-956F-BF49EDEC2D22}"/>
              </a:ext>
            </a:extLst>
          </p:cNvPr>
          <p:cNvSpPr/>
          <p:nvPr/>
        </p:nvSpPr>
        <p:spPr>
          <a:xfrm>
            <a:off x="5690463" y="4471261"/>
            <a:ext cx="214393" cy="131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62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iagram, plot, line&#10;&#10;Description automatically generated">
            <a:extLst>
              <a:ext uri="{FF2B5EF4-FFF2-40B4-BE49-F238E27FC236}">
                <a16:creationId xmlns:a16="http://schemas.microsoft.com/office/drawing/2014/main" id="{5256B875-B196-9CA0-1BBB-0BC1DB08A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11" y="1768475"/>
            <a:ext cx="11887200" cy="495300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116C9DD-7BB8-32B1-CD55-35EBC0B77E27}"/>
                  </a:ext>
                </a:extLst>
              </p:cNvPr>
              <p:cNvSpPr>
                <a:spLocks noGrp="1"/>
              </p:cNvSpPr>
              <p:nvPr>
                <p:ph type="title"/>
              </p:nvPr>
            </p:nvSpPr>
            <p:spPr>
              <a:xfrm>
                <a:off x="838200" y="365125"/>
                <a:ext cx="10714022" cy="1325563"/>
              </a:xfrm>
            </p:spPr>
            <p:txBody>
              <a:bodyPr>
                <a:normAutofit fontScale="90000"/>
              </a:bodyPr>
              <a:lstStyle/>
              <a:p>
                <a:r>
                  <a:rPr lang="en-US" b="1" dirty="0">
                    <a:solidFill>
                      <a:srgbClr val="468C8A"/>
                    </a:solidFill>
                  </a:rPr>
                  <a:t>Visualizing the minimization for the median </a:t>
                </a:r>
                <a14:m>
                  <m:oMath xmlns:m="http://schemas.openxmlformats.org/officeDocument/2006/math">
                    <m:func>
                      <m:funcPr>
                        <m:ctrlPr>
                          <a:rPr lang="en-US" b="1" i="1" smtClean="0">
                            <a:solidFill>
                              <a:srgbClr val="FF9300"/>
                            </a:solidFill>
                            <a:latin typeface="Cambria Math" panose="02040503050406030204" pitchFamily="18" charset="0"/>
                          </a:rPr>
                        </m:ctrlPr>
                      </m:funcPr>
                      <m:fName>
                        <m:limLow>
                          <m:limLowPr>
                            <m:ctrlPr>
                              <a:rPr lang="en-US" b="1" i="1" smtClean="0">
                                <a:solidFill>
                                  <a:srgbClr val="FF9300"/>
                                </a:solidFill>
                                <a:latin typeface="Cambria Math" panose="02040503050406030204" pitchFamily="18" charset="0"/>
                              </a:rPr>
                            </m:ctrlPr>
                          </m:limLowPr>
                          <m:e>
                            <m:r>
                              <a:rPr lang="en-US" b="1" i="0" smtClean="0">
                                <a:solidFill>
                                  <a:srgbClr val="FF9300"/>
                                </a:solidFill>
                                <a:latin typeface="Cambria Math" panose="02040503050406030204" pitchFamily="18" charset="0"/>
                              </a:rPr>
                              <m:t>𝐦𝐢𝐧</m:t>
                            </m:r>
                          </m:e>
                          <m:lim>
                            <m:r>
                              <a:rPr lang="en-US" b="1" i="1" smtClean="0">
                                <a:solidFill>
                                  <a:srgbClr val="FF9300"/>
                                </a:solidFill>
                                <a:latin typeface="Cambria Math" panose="02040503050406030204" pitchFamily="18" charset="0"/>
                              </a:rPr>
                              <m:t>𝒂</m:t>
                            </m:r>
                          </m:lim>
                        </m:limLow>
                      </m:fName>
                      <m:e>
                        <m:r>
                          <a:rPr lang="en-US" b="1" i="1" smtClean="0">
                            <a:solidFill>
                              <a:srgbClr val="FF9300"/>
                            </a:solidFill>
                            <a:latin typeface="Cambria Math" panose="02040503050406030204" pitchFamily="18" charset="0"/>
                          </a:rPr>
                          <m:t>𝟎</m:t>
                        </m:r>
                        <m:r>
                          <a:rPr lang="en-US" b="1" i="1" smtClean="0">
                            <a:solidFill>
                              <a:srgbClr val="FF9300"/>
                            </a:solidFill>
                            <a:latin typeface="Cambria Math" panose="02040503050406030204" pitchFamily="18" charset="0"/>
                          </a:rPr>
                          <m:t>.</m:t>
                        </m:r>
                        <m:r>
                          <a:rPr lang="en-US" b="1" i="1" smtClean="0">
                            <a:solidFill>
                              <a:srgbClr val="FF9300"/>
                            </a:solidFill>
                            <a:latin typeface="Cambria Math" panose="02040503050406030204" pitchFamily="18" charset="0"/>
                          </a:rPr>
                          <m:t>𝟓</m:t>
                        </m:r>
                        <m:nary>
                          <m:naryPr>
                            <m:chr m:val="∑"/>
                            <m:ctrlPr>
                              <a:rPr lang="en-US" b="1" i="1" smtClean="0">
                                <a:solidFill>
                                  <a:srgbClr val="FF9300"/>
                                </a:solidFill>
                                <a:latin typeface="Cambria Math" panose="02040503050406030204" pitchFamily="18" charset="0"/>
                              </a:rPr>
                            </m:ctrlPr>
                          </m:naryPr>
                          <m:sub>
                            <m:r>
                              <m:rPr>
                                <m:brk m:alnAt="23"/>
                              </m:rPr>
                              <a:rPr lang="en-US" b="1" i="1" smtClean="0">
                                <a:solidFill>
                                  <a:srgbClr val="FF9300"/>
                                </a:solidFill>
                                <a:latin typeface="Cambria Math" panose="02040503050406030204" pitchFamily="18" charset="0"/>
                              </a:rPr>
                              <m:t>𝒊</m:t>
                            </m:r>
                            <m:r>
                              <a:rPr lang="en-US" b="1" i="1" smtClean="0">
                                <a:solidFill>
                                  <a:srgbClr val="FF9300"/>
                                </a:solidFill>
                                <a:latin typeface="Cambria Math" panose="02040503050406030204" pitchFamily="18" charset="0"/>
                              </a:rPr>
                              <m:t>=</m:t>
                            </m:r>
                            <m:r>
                              <a:rPr lang="en-US" b="1" i="1" smtClean="0">
                                <a:solidFill>
                                  <a:srgbClr val="FF9300"/>
                                </a:solidFill>
                                <a:latin typeface="Cambria Math" panose="02040503050406030204" pitchFamily="18" charset="0"/>
                              </a:rPr>
                              <m:t>𝟏</m:t>
                            </m:r>
                          </m:sub>
                          <m:sup>
                            <m:r>
                              <a:rPr lang="en-US" b="1" i="1" smtClean="0">
                                <a:solidFill>
                                  <a:srgbClr val="FF9300"/>
                                </a:solidFill>
                                <a:latin typeface="Cambria Math" panose="02040503050406030204" pitchFamily="18" charset="0"/>
                              </a:rPr>
                              <m:t>𝑵</m:t>
                            </m:r>
                          </m:sup>
                          <m:e>
                            <m:r>
                              <a:rPr lang="en-US" b="1" i="1" smtClean="0">
                                <a:solidFill>
                                  <a:srgbClr val="FF9300"/>
                                </a:solidFill>
                                <a:latin typeface="Cambria Math" panose="02040503050406030204" pitchFamily="18" charset="0"/>
                              </a:rPr>
                              <m:t>|</m:t>
                            </m:r>
                            <m:r>
                              <a:rPr lang="en-US" b="1" i="1" smtClean="0">
                                <a:solidFill>
                                  <a:srgbClr val="FF9300"/>
                                </a:solidFill>
                                <a:latin typeface="Cambria Math" panose="02040503050406030204" pitchFamily="18" charset="0"/>
                              </a:rPr>
                              <m:t>𝑺𝑩</m:t>
                            </m:r>
                            <m:sSub>
                              <m:sSubPr>
                                <m:ctrlPr>
                                  <a:rPr lang="en-US" b="1" i="1" smtClean="0">
                                    <a:solidFill>
                                      <a:srgbClr val="FF9300"/>
                                    </a:solidFill>
                                    <a:latin typeface="Cambria Math" panose="02040503050406030204" pitchFamily="18" charset="0"/>
                                  </a:rPr>
                                </m:ctrlPr>
                              </m:sSubPr>
                              <m:e>
                                <m:r>
                                  <a:rPr lang="en-US" b="1" i="1" smtClean="0">
                                    <a:solidFill>
                                      <a:srgbClr val="FF9300"/>
                                    </a:solidFill>
                                    <a:latin typeface="Cambria Math" panose="02040503050406030204" pitchFamily="18" charset="0"/>
                                  </a:rPr>
                                  <m:t>𝑷</m:t>
                                </m:r>
                              </m:e>
                              <m:sub>
                                <m:r>
                                  <a:rPr lang="en-US" b="1" i="1" smtClean="0">
                                    <a:solidFill>
                                      <a:srgbClr val="FF9300"/>
                                    </a:solidFill>
                                    <a:latin typeface="Cambria Math" panose="02040503050406030204" pitchFamily="18" charset="0"/>
                                  </a:rPr>
                                  <m:t>𝒊</m:t>
                                </m:r>
                              </m:sub>
                            </m:sSub>
                            <m:r>
                              <a:rPr lang="en-US" b="1" i="1" smtClean="0">
                                <a:solidFill>
                                  <a:srgbClr val="FF9300"/>
                                </a:solidFill>
                                <a:latin typeface="Cambria Math" panose="02040503050406030204" pitchFamily="18" charset="0"/>
                              </a:rPr>
                              <m:t>−</m:t>
                            </m:r>
                            <m:r>
                              <a:rPr lang="en-US" b="1" i="1" smtClean="0">
                                <a:solidFill>
                                  <a:srgbClr val="FF9300"/>
                                </a:solidFill>
                                <a:latin typeface="Cambria Math" panose="02040503050406030204" pitchFamily="18" charset="0"/>
                              </a:rPr>
                              <m:t>𝒂</m:t>
                            </m:r>
                            <m:r>
                              <a:rPr lang="en-US" b="1" i="1" smtClean="0">
                                <a:solidFill>
                                  <a:srgbClr val="FF9300"/>
                                </a:solidFill>
                                <a:latin typeface="Cambria Math" panose="02040503050406030204" pitchFamily="18" charset="0"/>
                              </a:rPr>
                              <m:t>|</m:t>
                            </m:r>
                          </m:e>
                        </m:nary>
                      </m:e>
                    </m:func>
                  </m:oMath>
                </a14:m>
                <a:endParaRPr lang="en-US" b="1" dirty="0"/>
              </a:p>
            </p:txBody>
          </p:sp>
        </mc:Choice>
        <mc:Fallback xmlns="">
          <p:sp>
            <p:nvSpPr>
              <p:cNvPr id="2" name="Title 1">
                <a:extLst>
                  <a:ext uri="{FF2B5EF4-FFF2-40B4-BE49-F238E27FC236}">
                    <a16:creationId xmlns:a16="http://schemas.microsoft.com/office/drawing/2014/main" id="{3116C9DD-7BB8-32B1-CD55-35EBC0B77E27}"/>
                  </a:ext>
                </a:extLst>
              </p:cNvPr>
              <p:cNvSpPr>
                <a:spLocks noGrp="1" noRot="1" noChangeAspect="1" noMove="1" noResize="1" noEditPoints="1" noAdjustHandles="1" noChangeArrowheads="1" noChangeShapeType="1" noTextEdit="1"/>
              </p:cNvSpPr>
              <p:nvPr>
                <p:ph type="title"/>
              </p:nvPr>
            </p:nvSpPr>
            <p:spPr>
              <a:xfrm>
                <a:off x="838200" y="365125"/>
                <a:ext cx="10714022" cy="1325563"/>
              </a:xfrm>
              <a:blipFill>
                <a:blip r:embed="rId3"/>
                <a:stretch>
                  <a:fillRect l="-2049" t="-16129" r="-244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1AA1388-05C8-A6D1-7506-A8355525A5CE}"/>
              </a:ext>
            </a:extLst>
          </p:cNvPr>
          <p:cNvSpPr>
            <a:spLocks noGrp="1"/>
          </p:cNvSpPr>
          <p:nvPr>
            <p:ph type="sldNum" sz="quarter" idx="12"/>
          </p:nvPr>
        </p:nvSpPr>
        <p:spPr/>
        <p:txBody>
          <a:bodyPr/>
          <a:lstStyle/>
          <a:p>
            <a:fld id="{59AE00EF-AE84-4193-80D9-56955F3C2EE7}" type="slidenum">
              <a:rPr lang="en-US" smtClean="0"/>
              <a:t>166</a:t>
            </a:fld>
            <a:endParaRPr lang="en-US"/>
          </a:p>
        </p:txBody>
      </p:sp>
    </p:spTree>
    <p:extLst>
      <p:ext uri="{BB962C8B-B14F-4D97-AF65-F5344CB8AC3E}">
        <p14:creationId xmlns:p14="http://schemas.microsoft.com/office/powerpoint/2010/main" val="139655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Terminology we use interchangeably</a:t>
            </a:r>
            <a:endParaRPr/>
          </a:p>
        </p:txBody>
      </p:sp>
      <p:sp>
        <p:nvSpPr>
          <p:cNvPr id="157" name="Google Shape;15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aphicFrame>
        <p:nvGraphicFramePr>
          <p:cNvPr id="158" name="Google Shape;158;p10"/>
          <p:cNvGraphicFramePr/>
          <p:nvPr/>
        </p:nvGraphicFramePr>
        <p:xfrm>
          <a:off x="838200" y="2514600"/>
          <a:ext cx="10881350" cy="1828840"/>
        </p:xfrm>
        <a:graphic>
          <a:graphicData uri="http://schemas.openxmlformats.org/drawingml/2006/table">
            <a:tbl>
              <a:tblPr firstRow="1" bandRow="1">
                <a:noFill/>
                <a:tableStyleId>{FB4756AE-ACC1-4F6F-B641-2C8A4B7F3228}</a:tableStyleId>
              </a:tblPr>
              <a:tblGrid>
                <a:gridCol w="5440675">
                  <a:extLst>
                    <a:ext uri="{9D8B030D-6E8A-4147-A177-3AD203B41FA5}">
                      <a16:colId xmlns:a16="http://schemas.microsoft.com/office/drawing/2014/main" val="20000"/>
                    </a:ext>
                  </a:extLst>
                </a:gridCol>
                <a:gridCol w="54406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400" b="0" dirty="0"/>
                        <a:t>Marginal and unconditional</a:t>
                      </a:r>
                      <a:endParaRPr dirty="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dirty="0"/>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50816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Terminology we use interchangeably</a:t>
            </a:r>
            <a:endParaRPr/>
          </a:p>
        </p:txBody>
      </p:sp>
      <p:sp>
        <p:nvSpPr>
          <p:cNvPr id="164" name="Google Shape;1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aphicFrame>
        <p:nvGraphicFramePr>
          <p:cNvPr id="165" name="Google Shape;165;p11"/>
          <p:cNvGraphicFramePr/>
          <p:nvPr/>
        </p:nvGraphicFramePr>
        <p:xfrm>
          <a:off x="838200" y="2514600"/>
          <a:ext cx="10881350" cy="1828840"/>
        </p:xfrm>
        <a:graphic>
          <a:graphicData uri="http://schemas.openxmlformats.org/drawingml/2006/table">
            <a:tbl>
              <a:tblPr firstRow="1" bandRow="1">
                <a:noFill/>
                <a:tableStyleId>{FB4756AE-ACC1-4F6F-B641-2C8A4B7F3228}</a:tableStyleId>
              </a:tblPr>
              <a:tblGrid>
                <a:gridCol w="5440675">
                  <a:extLst>
                    <a:ext uri="{9D8B030D-6E8A-4147-A177-3AD203B41FA5}">
                      <a16:colId xmlns:a16="http://schemas.microsoft.com/office/drawing/2014/main" val="20000"/>
                    </a:ext>
                  </a:extLst>
                </a:gridCol>
                <a:gridCol w="54406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400" b="0">
                          <a:solidFill>
                            <a:srgbClr val="BFBFBF"/>
                          </a:solidFill>
                        </a:rPr>
                        <a:t>Marginal and unconditional</a:t>
                      </a:r>
                      <a:endParaRPr/>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400" b="0"/>
                        <a:t>Means and expectation</a:t>
                      </a:r>
                      <a:endParaRPr/>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Terminology we use interchangeably</a:t>
            </a:r>
            <a:endParaRPr/>
          </a:p>
        </p:txBody>
      </p:sp>
      <p:sp>
        <p:nvSpPr>
          <p:cNvPr id="171" name="Google Shape;17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aphicFrame>
        <p:nvGraphicFramePr>
          <p:cNvPr id="172" name="Google Shape;172;p12"/>
          <p:cNvGraphicFramePr/>
          <p:nvPr/>
        </p:nvGraphicFramePr>
        <p:xfrm>
          <a:off x="838200" y="2514600"/>
          <a:ext cx="10881350" cy="1828840"/>
        </p:xfrm>
        <a:graphic>
          <a:graphicData uri="http://schemas.openxmlformats.org/drawingml/2006/table">
            <a:tbl>
              <a:tblPr firstRow="1" bandRow="1">
                <a:noFill/>
                <a:tableStyleId>{FB4756AE-ACC1-4F6F-B641-2C8A4B7F3228}</a:tableStyleId>
              </a:tblPr>
              <a:tblGrid>
                <a:gridCol w="5440675">
                  <a:extLst>
                    <a:ext uri="{9D8B030D-6E8A-4147-A177-3AD203B41FA5}">
                      <a16:colId xmlns:a16="http://schemas.microsoft.com/office/drawing/2014/main" val="20000"/>
                    </a:ext>
                  </a:extLst>
                </a:gridCol>
                <a:gridCol w="54406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400" b="0">
                          <a:solidFill>
                            <a:srgbClr val="BFBFBF"/>
                          </a:solidFill>
                        </a:rPr>
                        <a:t>Marginal and unconditional</a:t>
                      </a:r>
                      <a:endParaRPr/>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400" b="0">
                          <a:solidFill>
                            <a:srgbClr val="BFBFBF"/>
                          </a:solidFill>
                        </a:rPr>
                        <a:t>Means and expectation</a:t>
                      </a:r>
                      <a:endParaRPr/>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2400" b="0"/>
                        <a:t>Scale, spread, and variance</a:t>
                      </a: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
            <a:hlinkClick r:id="rId3"/>
          </p:cNvPr>
          <p:cNvPicPr preferRelativeResize="0"/>
          <p:nvPr/>
        </p:nvPicPr>
        <p:blipFill rotWithShape="1">
          <a:blip r:embed="rId4">
            <a:alphaModFix/>
          </a:blip>
          <a:srcRect/>
          <a:stretch/>
        </p:blipFill>
        <p:spPr>
          <a:xfrm>
            <a:off x="248359" y="1600200"/>
            <a:ext cx="8395294" cy="3657600"/>
          </a:xfrm>
          <a:prstGeom prst="rect">
            <a:avLst/>
          </a:prstGeom>
          <a:noFill/>
          <a:ln>
            <a:noFill/>
          </a:ln>
        </p:spPr>
      </p:pic>
      <p:pic>
        <p:nvPicPr>
          <p:cNvPr id="95" name="Google Shape;95;p2" descr="A qr code with text&#10;&#10;Description automatically generated with medium confidence"/>
          <p:cNvPicPr preferRelativeResize="0"/>
          <p:nvPr/>
        </p:nvPicPr>
        <p:blipFill rotWithShape="1">
          <a:blip r:embed="rId5">
            <a:alphaModFix/>
          </a:blip>
          <a:srcRect/>
          <a:stretch/>
        </p:blipFill>
        <p:spPr>
          <a:xfrm>
            <a:off x="9217475" y="1600200"/>
            <a:ext cx="2799644" cy="3657600"/>
          </a:xfrm>
          <a:prstGeom prst="rect">
            <a:avLst/>
          </a:prstGeom>
          <a:noFill/>
          <a:ln>
            <a:noFill/>
          </a:ln>
        </p:spPr>
      </p:pic>
      <p:sp>
        <p:nvSpPr>
          <p:cNvPr id="96" name="Google Shape;9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Terminology we use interchangeably</a:t>
            </a:r>
            <a:endParaRPr/>
          </a:p>
        </p:txBody>
      </p:sp>
      <p:sp>
        <p:nvSpPr>
          <p:cNvPr id="171" name="Google Shape;17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aphicFrame>
        <p:nvGraphicFramePr>
          <p:cNvPr id="172" name="Google Shape;172;p12"/>
          <p:cNvGraphicFramePr/>
          <p:nvPr>
            <p:extLst>
              <p:ext uri="{D42A27DB-BD31-4B8C-83A1-F6EECF244321}">
                <p14:modId xmlns:p14="http://schemas.microsoft.com/office/powerpoint/2010/main" val="3677224193"/>
              </p:ext>
            </p:extLst>
          </p:nvPr>
        </p:nvGraphicFramePr>
        <p:xfrm>
          <a:off x="838200" y="2514600"/>
          <a:ext cx="10881350" cy="2270800"/>
        </p:xfrm>
        <a:graphic>
          <a:graphicData uri="http://schemas.openxmlformats.org/drawingml/2006/table">
            <a:tbl>
              <a:tblPr firstRow="1" bandRow="1">
                <a:noFill/>
                <a:tableStyleId>{FB4756AE-ACC1-4F6F-B641-2C8A4B7F3228}</a:tableStyleId>
              </a:tblPr>
              <a:tblGrid>
                <a:gridCol w="5440675">
                  <a:extLst>
                    <a:ext uri="{9D8B030D-6E8A-4147-A177-3AD203B41FA5}">
                      <a16:colId xmlns:a16="http://schemas.microsoft.com/office/drawing/2014/main" val="20000"/>
                    </a:ext>
                  </a:extLst>
                </a:gridCol>
                <a:gridCol w="54406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400" b="0" dirty="0">
                          <a:solidFill>
                            <a:srgbClr val="BFBFBF"/>
                          </a:solidFill>
                        </a:rPr>
                        <a:t>Marginal and unconditional</a:t>
                      </a:r>
                      <a:endParaRPr dirty="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400" b="0" dirty="0">
                          <a:solidFill>
                            <a:srgbClr val="BFBFBF"/>
                          </a:solidFill>
                        </a:rPr>
                        <a:t>Means and expectation</a:t>
                      </a:r>
                      <a:endParaRPr dirty="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600"/>
                        </a:spcAft>
                        <a:buNone/>
                      </a:pPr>
                      <a:r>
                        <a:rPr lang="en-US" sz="2400" b="0" dirty="0">
                          <a:solidFill>
                            <a:srgbClr val="BFBFBF"/>
                          </a:solidFill>
                        </a:rPr>
                        <a:t>Scale, spread, and variance</a:t>
                      </a:r>
                    </a:p>
                    <a:p>
                      <a:pPr marL="0" marR="0" lvl="0" indent="0" algn="l" rtl="0">
                        <a:spcBef>
                          <a:spcPts val="0"/>
                        </a:spcBef>
                        <a:spcAft>
                          <a:spcPts val="600"/>
                        </a:spcAft>
                        <a:buNone/>
                      </a:pPr>
                      <a:r>
                        <a:rPr lang="en-US" sz="2400" b="0" dirty="0"/>
                        <a:t>Percentiles and quantiles</a:t>
                      </a:r>
                      <a:endParaRPr sz="2400" b="0" dirty="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2400" b="0" dirty="0"/>
                    </a:p>
                  </a:txBody>
                  <a:tcPr marL="91450" marR="91450" marT="45725" marB="45725"/>
                </a:tc>
                <a:tc>
                  <a:txBody>
                    <a:bodyPr/>
                    <a:lstStyle/>
                    <a:p>
                      <a:pPr marL="0" marR="0" lvl="0" indent="0" algn="l" rtl="0">
                        <a:spcBef>
                          <a:spcPts val="0"/>
                        </a:spcBef>
                        <a:spcAft>
                          <a:spcPts val="0"/>
                        </a:spcAft>
                        <a:buNone/>
                      </a:pPr>
                      <a:endParaRPr sz="2400" b="0" dirty="0"/>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26266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Abbreviations</a:t>
            </a:r>
            <a:endParaRPr/>
          </a:p>
        </p:txBody>
      </p:sp>
      <p:graphicFrame>
        <p:nvGraphicFramePr>
          <p:cNvPr id="186" name="Google Shape;186;p17"/>
          <p:cNvGraphicFramePr/>
          <p:nvPr/>
        </p:nvGraphicFramePr>
        <p:xfrm>
          <a:off x="838200" y="1825625"/>
          <a:ext cx="10515600" cy="4079350"/>
        </p:xfrm>
        <a:graphic>
          <a:graphicData uri="http://schemas.openxmlformats.org/drawingml/2006/table">
            <a:tbl>
              <a:tblPr firstRow="1" bandRow="1">
                <a:noFill/>
                <a:tableStyleId>{FB4756AE-ACC1-4F6F-B641-2C8A4B7F3228}</a:tableStyleId>
              </a:tblPr>
              <a:tblGrid>
                <a:gridCol w="2868050">
                  <a:extLst>
                    <a:ext uri="{9D8B030D-6E8A-4147-A177-3AD203B41FA5}">
                      <a16:colId xmlns:a16="http://schemas.microsoft.com/office/drawing/2014/main" val="20000"/>
                    </a:ext>
                  </a:extLst>
                </a:gridCol>
                <a:gridCol w="76475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b="1">
                          <a:solidFill>
                            <a:srgbClr val="F2494C"/>
                          </a:solidFill>
                        </a:rPr>
                        <a:t>Abbreviation</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a:solidFill>
                            <a:srgbClr val="F2494C"/>
                          </a:solidFill>
                        </a:rPr>
                        <a:t>Full form</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CDF</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Cumulative Distribution Function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CEF</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Conditional Expectation Function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CQF</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Conditional Quantile Function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CQR</a:t>
                      </a:r>
                      <a:endParaRPr/>
                    </a:p>
                  </a:txBody>
                  <a:tcPr marL="91450" marR="91450" marT="45725" marB="45725">
                    <a:lnT w="9525" cap="flat" cmpd="sng">
                      <a:solidFill>
                        <a:srgbClr val="000000">
                          <a:alpha val="0"/>
                        </a:srgbClr>
                      </a:solidFill>
                      <a:prstDash val="solid"/>
                      <a:round/>
                      <a:headEnd type="none" w="sm" len="sm"/>
                      <a:tailEnd type="none" w="sm" len="sm"/>
                    </a:lnT>
                  </a:tcPr>
                </a:tc>
                <a:tc>
                  <a:txBody>
                    <a:bodyPr/>
                    <a:lstStyle/>
                    <a:p>
                      <a:pPr marL="0" marR="0" lvl="0" indent="0" algn="l" rtl="0">
                        <a:spcBef>
                          <a:spcPts val="0"/>
                        </a:spcBef>
                        <a:spcAft>
                          <a:spcPts val="0"/>
                        </a:spcAft>
                        <a:buNone/>
                      </a:pPr>
                      <a:r>
                        <a:rPr lang="en-US" sz="1800"/>
                        <a:t>Conditional Quantile Regression</a:t>
                      </a:r>
                      <a:endParaRPr/>
                    </a:p>
                  </a:txBody>
                  <a:tcPr marL="91450" marR="91450" marT="45725" marB="45725">
                    <a:lnT w="9525" cap="flat" cmpd="sng">
                      <a:solidFill>
                        <a:srgbClr val="000000">
                          <a:alpha val="0"/>
                        </a:srgbClr>
                      </a:solidFill>
                      <a:prstDash val="solid"/>
                      <a:round/>
                      <a:headEnd type="none" w="sm" len="sm"/>
                      <a:tailEnd type="none" w="sm" len="sm"/>
                    </a:lnT>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DGP</a:t>
                      </a:r>
                      <a:endParaRPr/>
                    </a:p>
                  </a:txBody>
                  <a:tcPr marL="91450" marR="91450" marT="45725" marB="45725"/>
                </a:tc>
                <a:tc>
                  <a:txBody>
                    <a:bodyPr/>
                    <a:lstStyle/>
                    <a:p>
                      <a:pPr marL="0" marR="0" lvl="0" indent="0" algn="l" rtl="0">
                        <a:spcBef>
                          <a:spcPts val="0"/>
                        </a:spcBef>
                        <a:spcAft>
                          <a:spcPts val="0"/>
                        </a:spcAft>
                        <a:buNone/>
                      </a:pPr>
                      <a:r>
                        <a:rPr lang="en-US" sz="1800"/>
                        <a:t>Data Generating Process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IF</a:t>
                      </a:r>
                      <a:endParaRPr/>
                    </a:p>
                  </a:txBody>
                  <a:tcPr marL="91450" marR="91450" marT="45725" marB="45725"/>
                </a:tc>
                <a:tc>
                  <a:txBody>
                    <a:bodyPr/>
                    <a:lstStyle/>
                    <a:p>
                      <a:pPr marL="0" marR="0" lvl="0" indent="0" algn="l" rtl="0">
                        <a:spcBef>
                          <a:spcPts val="0"/>
                        </a:spcBef>
                        <a:spcAft>
                          <a:spcPts val="0"/>
                        </a:spcAft>
                        <a:buNone/>
                      </a:pPr>
                      <a:r>
                        <a:rPr lang="en-US" sz="1800"/>
                        <a:t>Influence function</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OLS</a:t>
                      </a:r>
                      <a:endParaRPr/>
                    </a:p>
                  </a:txBody>
                  <a:tcPr marL="91450" marR="91450" marT="45725" marB="45725"/>
                </a:tc>
                <a:tc>
                  <a:txBody>
                    <a:bodyPr/>
                    <a:lstStyle/>
                    <a:p>
                      <a:pPr marL="0" marR="0" lvl="0" indent="0" algn="l" rtl="0">
                        <a:spcBef>
                          <a:spcPts val="0"/>
                        </a:spcBef>
                        <a:spcAft>
                          <a:spcPts val="0"/>
                        </a:spcAft>
                        <a:buNone/>
                      </a:pPr>
                      <a:r>
                        <a:rPr lang="en-US" sz="1800"/>
                        <a:t>Ordinary Least Squares</a:t>
                      </a:r>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r>
                        <a:rPr lang="en-US" sz="1800"/>
                        <a:t>RIF</a:t>
                      </a:r>
                      <a:endParaRPr/>
                    </a:p>
                  </a:txBody>
                  <a:tcPr marL="91450" marR="91450" marT="45725" marB="45725"/>
                </a:tc>
                <a:tc>
                  <a:txBody>
                    <a:bodyPr/>
                    <a:lstStyle/>
                    <a:p>
                      <a:pPr marL="0" marR="0" lvl="0" indent="0" algn="l" rtl="0">
                        <a:spcBef>
                          <a:spcPts val="0"/>
                        </a:spcBef>
                        <a:spcAft>
                          <a:spcPts val="0"/>
                        </a:spcAft>
                        <a:buNone/>
                      </a:pPr>
                      <a:r>
                        <a:rPr lang="en-US" sz="1800"/>
                        <a:t>Recentered Influence Function</a:t>
                      </a:r>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spcBef>
                          <a:spcPts val="0"/>
                        </a:spcBef>
                        <a:spcAft>
                          <a:spcPts val="0"/>
                        </a:spcAft>
                        <a:buNone/>
                      </a:pPr>
                      <a:r>
                        <a:rPr lang="en-US" sz="1800"/>
                        <a:t>SBP</a:t>
                      </a:r>
                      <a:endParaRPr/>
                    </a:p>
                  </a:txBody>
                  <a:tcPr marL="91450" marR="91450" marT="45725" marB="45725"/>
                </a:tc>
                <a:tc>
                  <a:txBody>
                    <a:bodyPr/>
                    <a:lstStyle/>
                    <a:p>
                      <a:pPr marL="0" marR="0" lvl="0" indent="0" algn="l" rtl="0">
                        <a:spcBef>
                          <a:spcPts val="0"/>
                        </a:spcBef>
                        <a:spcAft>
                          <a:spcPts val="0"/>
                        </a:spcAft>
                        <a:buNone/>
                      </a:pPr>
                      <a:r>
                        <a:rPr lang="en-US" sz="1800"/>
                        <a:t>Systolic Blood Pressure</a:t>
                      </a:r>
                      <a:endParaRPr/>
                    </a:p>
                  </a:txBody>
                  <a:tcPr marL="91450" marR="91450" marT="45725" marB="45725"/>
                </a:tc>
                <a:extLst>
                  <a:ext uri="{0D108BD9-81ED-4DB2-BD59-A6C34878D82A}">
                    <a16:rowId xmlns:a16="http://schemas.microsoft.com/office/drawing/2014/main" val="10009"/>
                  </a:ext>
                </a:extLst>
              </a:tr>
              <a:tr h="370850">
                <a:tc>
                  <a:txBody>
                    <a:bodyPr/>
                    <a:lstStyle/>
                    <a:p>
                      <a:pPr marL="0" marR="0" lvl="0" indent="0" algn="l" rtl="0">
                        <a:spcBef>
                          <a:spcPts val="0"/>
                        </a:spcBef>
                        <a:spcAft>
                          <a:spcPts val="0"/>
                        </a:spcAft>
                        <a:buNone/>
                      </a:pPr>
                      <a:r>
                        <a:rPr lang="en-US" sz="1800"/>
                        <a:t>UQR</a:t>
                      </a:r>
                      <a:endParaRPr/>
                    </a:p>
                  </a:txBody>
                  <a:tcPr marL="91450" marR="91450" marT="45725" marB="45725">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Unconditional Quantile Regression</a:t>
                      </a:r>
                      <a:endParaRPr/>
                    </a:p>
                  </a:txBody>
                  <a:tcPr marL="91450" marR="91450" marT="45725" marB="45725">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87" name="Google Shape;18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Outline of the workshop</a:t>
            </a:r>
            <a:endParaRPr/>
          </a:p>
        </p:txBody>
      </p:sp>
      <p:sp>
        <p:nvSpPr>
          <p:cNvPr id="194" name="Google Shape;194;p18"/>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Autofit/>
          </a:bodyPr>
          <a:lstStyle/>
          <a:p>
            <a:pPr marL="514350" lvl="0" indent="-528955" algn="l" rtl="0">
              <a:lnSpc>
                <a:spcPct val="100000"/>
              </a:lnSpc>
              <a:spcBef>
                <a:spcPts val="0"/>
              </a:spcBef>
              <a:spcAft>
                <a:spcPts val="0"/>
              </a:spcAft>
              <a:buClr>
                <a:schemeClr val="dk1"/>
              </a:buClr>
              <a:buSzPts val="2400"/>
              <a:buFont typeface="Arial"/>
              <a:buAutoNum type="arabicPeriod"/>
            </a:pPr>
            <a:r>
              <a:rPr lang="en-US" sz="2400" dirty="0"/>
              <a:t>Linear regression, conditional quantile regression, and why we care about quantile regression</a:t>
            </a:r>
          </a:p>
          <a:p>
            <a:pPr marL="514350" lvl="0" indent="-528955" algn="l" rtl="0">
              <a:lnSpc>
                <a:spcPct val="100000"/>
              </a:lnSpc>
              <a:spcBef>
                <a:spcPts val="0"/>
              </a:spcBef>
              <a:spcAft>
                <a:spcPts val="0"/>
              </a:spcAft>
              <a:buClr>
                <a:schemeClr val="dk1"/>
              </a:buClr>
              <a:buSzPts val="2400"/>
              <a:buFont typeface="Arial"/>
              <a:buAutoNum type="arabicPeriod"/>
            </a:pPr>
            <a:endParaRPr sz="2400" dirty="0"/>
          </a:p>
          <a:p>
            <a:pPr marL="514350" lvl="0" indent="-528955" algn="l" rtl="0">
              <a:lnSpc>
                <a:spcPct val="100000"/>
              </a:lnSpc>
              <a:spcBef>
                <a:spcPts val="50"/>
              </a:spcBef>
              <a:spcAft>
                <a:spcPts val="0"/>
              </a:spcAft>
              <a:buClr>
                <a:schemeClr val="dk1"/>
              </a:buClr>
              <a:buSzPts val="2400"/>
              <a:buFont typeface="Arial"/>
              <a:buAutoNum type="arabicPeriod"/>
            </a:pPr>
            <a:r>
              <a:rPr lang="en-US" sz="2400" dirty="0"/>
              <a:t>Unconditional quantile regression</a:t>
            </a:r>
            <a:endParaRPr sz="2400" dirty="0"/>
          </a:p>
          <a:p>
            <a:pPr marL="685800" lvl="0" indent="-457200" algn="l" rtl="0">
              <a:lnSpc>
                <a:spcPct val="100000"/>
              </a:lnSpc>
              <a:spcBef>
                <a:spcPts val="50"/>
              </a:spcBef>
              <a:spcAft>
                <a:spcPts val="0"/>
              </a:spcAft>
              <a:buFont typeface="+mj-lt"/>
              <a:buAutoNum type="arabicPeriod"/>
            </a:pPr>
            <a:endParaRPr sz="2400" dirty="0"/>
          </a:p>
          <a:p>
            <a:pPr marL="514350" lvl="0" indent="-528955" algn="l" rtl="0">
              <a:lnSpc>
                <a:spcPct val="100000"/>
              </a:lnSpc>
              <a:spcBef>
                <a:spcPts val="50"/>
              </a:spcBef>
              <a:spcAft>
                <a:spcPts val="0"/>
              </a:spcAft>
              <a:buClr>
                <a:schemeClr val="dk1"/>
              </a:buClr>
              <a:buSzPts val="2400"/>
              <a:buFont typeface="Arial"/>
              <a:buAutoNum type="arabicPeriod"/>
            </a:pPr>
            <a:r>
              <a:rPr lang="en-US" sz="2400" dirty="0"/>
              <a:t>Standard errors</a:t>
            </a:r>
            <a:endParaRPr sz="2400" dirty="0"/>
          </a:p>
          <a:p>
            <a:pPr marL="685800" lvl="0" indent="-457200" algn="l" rtl="0">
              <a:lnSpc>
                <a:spcPct val="100000"/>
              </a:lnSpc>
              <a:spcBef>
                <a:spcPts val="50"/>
              </a:spcBef>
              <a:spcAft>
                <a:spcPts val="0"/>
              </a:spcAft>
              <a:buFont typeface="+mj-lt"/>
              <a:buAutoNum type="arabicPeriod"/>
            </a:pPr>
            <a:endParaRPr sz="2400" dirty="0"/>
          </a:p>
          <a:p>
            <a:pPr marL="514350" lvl="0" indent="-528955" algn="l" rtl="0">
              <a:lnSpc>
                <a:spcPct val="100000"/>
              </a:lnSpc>
              <a:spcBef>
                <a:spcPts val="50"/>
              </a:spcBef>
              <a:spcAft>
                <a:spcPts val="0"/>
              </a:spcAft>
              <a:buClr>
                <a:schemeClr val="dk1"/>
              </a:buClr>
              <a:buSzPts val="2400"/>
              <a:buFont typeface="Arial"/>
              <a:buAutoNum type="arabicPeriod"/>
            </a:pPr>
            <a:r>
              <a:rPr lang="en-US" sz="2400" dirty="0"/>
              <a:t>Visualization</a:t>
            </a:r>
          </a:p>
          <a:p>
            <a:pPr marL="514350" lvl="0" indent="-528955" algn="l" rtl="0">
              <a:lnSpc>
                <a:spcPct val="100000"/>
              </a:lnSpc>
              <a:spcBef>
                <a:spcPts val="50"/>
              </a:spcBef>
              <a:spcAft>
                <a:spcPts val="0"/>
              </a:spcAft>
              <a:buClr>
                <a:schemeClr val="dk1"/>
              </a:buClr>
              <a:buSzPts val="2400"/>
              <a:buFont typeface="Arial"/>
              <a:buAutoNum type="arabicPeriod"/>
            </a:pPr>
            <a:endParaRPr lang="en-US" sz="2400" dirty="0"/>
          </a:p>
          <a:p>
            <a:pPr marL="514350" lvl="0" indent="-528955" algn="l" rtl="0">
              <a:lnSpc>
                <a:spcPct val="100000"/>
              </a:lnSpc>
              <a:spcBef>
                <a:spcPts val="50"/>
              </a:spcBef>
              <a:spcAft>
                <a:spcPts val="0"/>
              </a:spcAft>
              <a:buClr>
                <a:schemeClr val="dk1"/>
              </a:buClr>
              <a:buSzPts val="2400"/>
              <a:buFont typeface="Arial"/>
              <a:buAutoNum type="arabicPeriod"/>
            </a:pPr>
            <a:r>
              <a:rPr lang="en-US" sz="2400" dirty="0"/>
              <a:t>Extensions</a:t>
            </a:r>
          </a:p>
          <a:p>
            <a:pPr marL="514350" lvl="0" indent="-528955" algn="l" rtl="0">
              <a:lnSpc>
                <a:spcPct val="100000"/>
              </a:lnSpc>
              <a:spcBef>
                <a:spcPts val="50"/>
              </a:spcBef>
              <a:spcAft>
                <a:spcPts val="0"/>
              </a:spcAft>
              <a:buClr>
                <a:schemeClr val="dk1"/>
              </a:buClr>
              <a:buSzPts val="2400"/>
              <a:buFont typeface="Arial"/>
              <a:buAutoNum type="arabicPeriod"/>
            </a:pPr>
            <a:endParaRPr sz="2400" dirty="0"/>
          </a:p>
          <a:p>
            <a:pPr marL="514350" lvl="0" indent="-528955" algn="l" rtl="0">
              <a:lnSpc>
                <a:spcPct val="100000"/>
              </a:lnSpc>
              <a:spcBef>
                <a:spcPts val="50"/>
              </a:spcBef>
              <a:spcAft>
                <a:spcPts val="50"/>
              </a:spcAft>
              <a:buClr>
                <a:schemeClr val="dk1"/>
              </a:buClr>
              <a:buSzPts val="2400"/>
              <a:buFont typeface="Arial"/>
              <a:buAutoNum type="arabicPeriod"/>
            </a:pPr>
            <a:r>
              <a:rPr lang="en-US" sz="2400" dirty="0"/>
              <a:t>Conclusion</a:t>
            </a:r>
            <a:endParaRPr sz="2400" dirty="0"/>
          </a:p>
        </p:txBody>
      </p:sp>
      <p:sp>
        <p:nvSpPr>
          <p:cNvPr id="195" name="Google Shape;19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Key takeaways from this workshop</a:t>
            </a:r>
            <a:endParaRPr dirty="0"/>
          </a:p>
        </p:txBody>
      </p:sp>
      <p:sp>
        <p:nvSpPr>
          <p:cNvPr id="1159" name="Google Shape;1159;p198"/>
          <p:cNvSpPr txBox="1">
            <a:spLocks noGrp="1"/>
          </p:cNvSpPr>
          <p:nvPr>
            <p:ph type="body" idx="1"/>
          </p:nvPr>
        </p:nvSpPr>
        <p:spPr>
          <a:xfrm>
            <a:off x="838200" y="1825624"/>
            <a:ext cx="10515600" cy="4530725"/>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mj-lt"/>
              <a:buAutoNum type="arabicPeriod"/>
            </a:pPr>
            <a:r>
              <a:rPr lang="en-US" dirty="0"/>
              <a:t>Why investigating the effect of an exposure across the entire outcome distribution is substantively important </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model associations between an exposure and the conditional or unconditional outcome distribution</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appropriately adjust standard errors, and subsequently confidence intervals</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visualize quantile regression estimates, and potential counterfactual distributions associated with those estimates</a:t>
            </a:r>
            <a:endParaRPr dirty="0"/>
          </a:p>
        </p:txBody>
      </p:sp>
      <p:sp>
        <p:nvSpPr>
          <p:cNvPr id="1160" name="Google Shape;1160;p1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36075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207"/>
        <p:cNvGrpSpPr/>
        <p:nvPr/>
      </p:nvGrpSpPr>
      <p:grpSpPr>
        <a:xfrm>
          <a:off x="0" y="0"/>
          <a:ext cx="0" cy="0"/>
          <a:chOff x="0" y="0"/>
          <a:chExt cx="0" cy="0"/>
        </a:xfrm>
      </p:grpSpPr>
      <p:sp>
        <p:nvSpPr>
          <p:cNvPr id="208" name="Google Shape;208;p7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Arial"/>
              <a:buNone/>
            </a:pPr>
            <a:r>
              <a:rPr lang="en-US" sz="5400" b="1" dirty="0">
                <a:solidFill>
                  <a:schemeClr val="lt1"/>
                </a:solidFill>
              </a:rPr>
              <a:t>Linear regression and Conditional quantile regressions (CQR)</a:t>
            </a:r>
            <a:endParaRPr sz="5400" b="1" i="1" dirty="0">
              <a:solidFill>
                <a:schemeClr val="lt1"/>
              </a:solidFill>
            </a:endParaRPr>
          </a:p>
        </p:txBody>
      </p:sp>
      <p:sp>
        <p:nvSpPr>
          <p:cNvPr id="209" name="Google Shape;209;p7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solidFill>
                  <a:schemeClr val="lt1"/>
                </a:solidFill>
              </a:rPr>
              <a:t>And why we care</a:t>
            </a:r>
            <a:endParaRPr dirty="0"/>
          </a:p>
        </p:txBody>
      </p:sp>
      <p:sp>
        <p:nvSpPr>
          <p:cNvPr id="210" name="Google Shape;210;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Objective: Quantify the association of education with SBP</a:t>
            </a:r>
            <a:endParaRPr/>
          </a:p>
        </p:txBody>
      </p:sp>
      <p:pic>
        <p:nvPicPr>
          <p:cNvPr id="225" name="Google Shape;225;p77" descr="A picture containing text, screenshot, font, black and white&#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226" name="Google Shape;226;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Potential solution: </a:t>
            </a:r>
            <a:br>
              <a:rPr lang="en-US" b="1" dirty="0">
                <a:solidFill>
                  <a:srgbClr val="66B2B0"/>
                </a:solidFill>
              </a:rPr>
            </a:br>
            <a:r>
              <a:rPr lang="en-US" b="1" dirty="0" err="1">
                <a:solidFill>
                  <a:srgbClr val="FF9300"/>
                </a:solidFill>
                <a:latin typeface="Courier New"/>
                <a:ea typeface="Courier New"/>
                <a:cs typeface="Courier New"/>
                <a:sym typeface="Courier New"/>
              </a:rPr>
              <a:t>lm</a:t>
            </a:r>
            <a:r>
              <a:rPr lang="en-US" b="1" dirty="0">
                <a:solidFill>
                  <a:srgbClr val="FF9300"/>
                </a:solidFill>
                <a:latin typeface="Courier New"/>
                <a:ea typeface="Courier New"/>
                <a:cs typeface="Courier New"/>
                <a:sym typeface="Courier New"/>
              </a:rPr>
              <a:t>(</a:t>
            </a:r>
            <a:r>
              <a:rPr lang="en-US" b="1" dirty="0" err="1">
                <a:solidFill>
                  <a:srgbClr val="FF9300"/>
                </a:solidFill>
                <a:latin typeface="Courier New"/>
                <a:ea typeface="Courier New"/>
                <a:cs typeface="Courier New"/>
                <a:sym typeface="Courier New"/>
              </a:rPr>
              <a:t>sbp</a:t>
            </a:r>
            <a:r>
              <a:rPr lang="en-US" b="1" dirty="0">
                <a:solidFill>
                  <a:srgbClr val="FF9300"/>
                </a:solidFill>
                <a:latin typeface="Courier New"/>
                <a:ea typeface="Courier New"/>
                <a:cs typeface="Courier New"/>
                <a:sym typeface="Courier New"/>
              </a:rPr>
              <a:t> ~ </a:t>
            </a:r>
            <a:r>
              <a:rPr lang="en-US" b="1" dirty="0" err="1">
                <a:solidFill>
                  <a:srgbClr val="FF9300"/>
                </a:solidFill>
                <a:latin typeface="Courier New"/>
                <a:ea typeface="Courier New"/>
                <a:cs typeface="Courier New"/>
                <a:sym typeface="Courier New"/>
              </a:rPr>
              <a:t>schlyrs</a:t>
            </a:r>
            <a:r>
              <a:rPr lang="en-US" b="1" dirty="0">
                <a:solidFill>
                  <a:srgbClr val="FF9300"/>
                </a:solidFill>
                <a:latin typeface="Courier New"/>
                <a:ea typeface="Courier New"/>
                <a:cs typeface="Courier New"/>
                <a:sym typeface="Courier New"/>
              </a:rPr>
              <a:t>)</a:t>
            </a:r>
            <a:endParaRPr dirty="0"/>
          </a:p>
        </p:txBody>
      </p:sp>
      <p:pic>
        <p:nvPicPr>
          <p:cNvPr id="232" name="Google Shape;232;p78" descr="A picture containing text, line, diagram, parallel&#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233" name="Google Shape;233;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4" name="Picture 3">
            <a:extLst>
              <a:ext uri="{FF2B5EF4-FFF2-40B4-BE49-F238E27FC236}">
                <a16:creationId xmlns:a16="http://schemas.microsoft.com/office/drawing/2014/main" id="{F6F4CC9B-2ACF-2310-EAC4-C3287E73095E}"/>
              </a:ext>
            </a:extLst>
          </p:cNvPr>
          <p:cNvPicPr>
            <a:picLocks noChangeAspect="1"/>
          </p:cNvPicPr>
          <p:nvPr/>
        </p:nvPicPr>
        <p:blipFill>
          <a:blip r:embed="rId3"/>
          <a:stretch>
            <a:fillRect/>
          </a:stretch>
        </p:blipFill>
        <p:spPr>
          <a:xfrm>
            <a:off x="322659" y="1069459"/>
            <a:ext cx="11546681" cy="4572001"/>
          </a:xfrm>
          <a:prstGeom prst="rect">
            <a:avLst/>
          </a:prstGeom>
        </p:spPr>
      </p:pic>
    </p:spTree>
    <p:extLst>
      <p:ext uri="{BB962C8B-B14F-4D97-AF65-F5344CB8AC3E}">
        <p14:creationId xmlns:p14="http://schemas.microsoft.com/office/powerpoint/2010/main" val="3557524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Calculate mean SBP by education level (i.e., the conditional expectation)</a:t>
            </a:r>
            <a:endParaRPr/>
          </a:p>
        </p:txBody>
      </p:sp>
      <p:pic>
        <p:nvPicPr>
          <p:cNvPr id="239" name="Google Shape;239;p82" descr="A picture containing text, screenshot, black and white, font&#10;&#10;Description automatically generated"/>
          <p:cNvPicPr preferRelativeResize="0"/>
          <p:nvPr/>
        </p:nvPicPr>
        <p:blipFill rotWithShape="1">
          <a:blip r:embed="rId3">
            <a:alphaModFix/>
          </a:blip>
          <a:srcRect/>
          <a:stretch/>
        </p:blipFill>
        <p:spPr>
          <a:xfrm>
            <a:off x="2209800" y="1647992"/>
            <a:ext cx="7772400" cy="5184191"/>
          </a:xfrm>
          <a:prstGeom prst="rect">
            <a:avLst/>
          </a:prstGeom>
          <a:noFill/>
          <a:ln>
            <a:noFill/>
          </a:ln>
        </p:spPr>
      </p:pic>
      <p:sp>
        <p:nvSpPr>
          <p:cNvPr id="240" name="Google Shape;240;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Conditional expectation function (CEF) links the conditional means</a:t>
            </a:r>
            <a:endParaRPr/>
          </a:p>
        </p:txBody>
      </p:sp>
      <p:sp>
        <p:nvSpPr>
          <p:cNvPr id="246" name="Google Shape;24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247" name="Google Shape;247;p83" descr="A picture containing text, diagram, line&#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Funding and acknowledgements</a:t>
            </a:r>
            <a:endParaRPr/>
          </a:p>
        </p:txBody>
      </p:sp>
      <p:sp>
        <p:nvSpPr>
          <p:cNvPr id="103" name="Google Shape;10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Funding: </a:t>
            </a:r>
            <a:r>
              <a:rPr lang="en-US">
                <a:solidFill>
                  <a:srgbClr val="FF9300"/>
                </a:solidFill>
              </a:rPr>
              <a:t>National Institute on Aging</a:t>
            </a:r>
            <a:r>
              <a:rPr lang="en-US"/>
              <a:t> (</a:t>
            </a:r>
            <a:r>
              <a:rPr lang="en-US" b="0" i="0" u="none" strike="noStrike">
                <a:solidFill>
                  <a:srgbClr val="000000"/>
                </a:solidFill>
              </a:rPr>
              <a:t>R01 AG069092</a:t>
            </a:r>
            <a:r>
              <a:rPr lang="en-US"/>
              <a:t>, PI Vable).</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Many thanks to:</a:t>
            </a:r>
            <a:endParaRPr/>
          </a:p>
          <a:p>
            <a:pPr marL="685800" lvl="1" indent="-228600" algn="l" rtl="0">
              <a:lnSpc>
                <a:spcPct val="90000"/>
              </a:lnSpc>
              <a:spcBef>
                <a:spcPts val="500"/>
              </a:spcBef>
              <a:spcAft>
                <a:spcPts val="0"/>
              </a:spcAft>
              <a:buClr>
                <a:schemeClr val="dk1"/>
              </a:buClr>
              <a:buSzPts val="2400"/>
              <a:buChar char="•"/>
            </a:pPr>
            <a:r>
              <a:rPr lang="en-US"/>
              <a:t>VabLab team</a:t>
            </a:r>
            <a:endParaRPr/>
          </a:p>
          <a:p>
            <a:pPr marL="685800" lvl="1" indent="-228600" algn="l" rtl="0">
              <a:lnSpc>
                <a:spcPct val="90000"/>
              </a:lnSpc>
              <a:spcBef>
                <a:spcPts val="500"/>
              </a:spcBef>
              <a:spcAft>
                <a:spcPts val="0"/>
              </a:spcAft>
              <a:buClr>
                <a:schemeClr val="dk1"/>
              </a:buClr>
              <a:buSzPts val="2400"/>
              <a:buChar char="•"/>
            </a:pPr>
            <a:r>
              <a:rPr lang="en-US"/>
              <a:t>Maria Glymour’s research team</a:t>
            </a:r>
            <a:endParaRPr/>
          </a:p>
          <a:p>
            <a:pPr marL="685800" lvl="1" indent="-228600" algn="l" rtl="0">
              <a:lnSpc>
                <a:spcPct val="90000"/>
              </a:lnSpc>
              <a:spcBef>
                <a:spcPts val="500"/>
              </a:spcBef>
              <a:spcAft>
                <a:spcPts val="0"/>
              </a:spcAft>
              <a:buClr>
                <a:schemeClr val="dk1"/>
              </a:buClr>
              <a:buSzPts val="2400"/>
              <a:buChar char="•"/>
            </a:pPr>
            <a:r>
              <a:rPr lang="en-US"/>
              <a:t>Dr. Catherine Duarte</a:t>
            </a:r>
            <a:endParaRPr/>
          </a:p>
        </p:txBody>
      </p:sp>
      <p:sp>
        <p:nvSpPr>
          <p:cNvPr id="104" name="Google Shape;10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Linear regression line ≈ CEF</a:t>
            </a:r>
            <a:endParaRPr/>
          </a:p>
        </p:txBody>
      </p:sp>
      <p:pic>
        <p:nvPicPr>
          <p:cNvPr id="253" name="Google Shape;253;p85" descr="A picture containing text, screenshot, line, plot&#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254" name="Google Shape;254;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0" name="Google Shape;260;p86" descr="A picture containing text, screenshot, line, plot&#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261" name="Google Shape;261;p86"/>
          <p:cNvSpPr/>
          <p:nvPr/>
        </p:nvSpPr>
        <p:spPr>
          <a:xfrm>
            <a:off x="7681639" y="630315"/>
            <a:ext cx="683580" cy="825623"/>
          </a:xfrm>
          <a:prstGeom prst="rect">
            <a:avLst/>
          </a:prstGeom>
          <a:noFill/>
          <a:ln w="5715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62" name="Google Shape;262;p86"/>
          <p:cNvCxnSpPr>
            <a:stCxn id="261" idx="2"/>
          </p:cNvCxnSpPr>
          <p:nvPr/>
        </p:nvCxnSpPr>
        <p:spPr>
          <a:xfrm flipH="1">
            <a:off x="5957029" y="1455938"/>
            <a:ext cx="2066400" cy="3077100"/>
          </a:xfrm>
          <a:prstGeom prst="straightConnector1">
            <a:avLst/>
          </a:prstGeom>
          <a:noFill/>
          <a:ln w="57150" cap="flat" cmpd="sng">
            <a:solidFill>
              <a:srgbClr val="FF9300"/>
            </a:solidFill>
            <a:prstDash val="solid"/>
            <a:miter lim="800000"/>
            <a:headEnd type="none" w="sm" len="sm"/>
            <a:tailEnd type="triangle" w="med" len="med"/>
          </a:ln>
        </p:spPr>
      </p:cxnSp>
      <p:sp>
        <p:nvSpPr>
          <p:cNvPr id="263" name="Google Shape;263;p86"/>
          <p:cNvSpPr/>
          <p:nvPr/>
        </p:nvSpPr>
        <p:spPr>
          <a:xfrm>
            <a:off x="1386396" y="630314"/>
            <a:ext cx="4401088" cy="825623"/>
          </a:xfrm>
          <a:prstGeom prst="rect">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64" name="Google Shape;264;p86"/>
          <p:cNvCxnSpPr/>
          <p:nvPr/>
        </p:nvCxnSpPr>
        <p:spPr>
          <a:xfrm>
            <a:off x="3575112" y="1455938"/>
            <a:ext cx="2002285" cy="2991775"/>
          </a:xfrm>
          <a:prstGeom prst="straightConnector1">
            <a:avLst/>
          </a:prstGeom>
          <a:noFill/>
          <a:ln w="57150" cap="flat" cmpd="sng">
            <a:solidFill>
              <a:schemeClr val="dk1"/>
            </a:solidFill>
            <a:prstDash val="solid"/>
            <a:miter lim="800000"/>
            <a:headEnd type="none" w="sm" len="sm"/>
            <a:tailEnd type="triangle" w="med" len="med"/>
          </a:ln>
        </p:spPr>
      </p:cxnSp>
      <p:sp>
        <p:nvSpPr>
          <p:cNvPr id="265" name="Google Shape;265;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D8E3351C-69DF-7891-604E-8F8827229D1F}"/>
                  </a:ext>
                </a:extLst>
              </p:cNvPr>
              <p:cNvSpPr>
                <a:spLocks noGrp="1"/>
              </p:cNvSpPr>
              <p:nvPr>
                <p:ph type="title"/>
              </p:nvPr>
            </p:nvSpPr>
            <p:spPr>
              <a:xfrm>
                <a:off x="838200" y="365125"/>
                <a:ext cx="10515600" cy="1325563"/>
              </a:xfrm>
            </p:spPr>
            <p:txBody>
              <a:bodyPr>
                <a:normAutofit/>
              </a:bodyPr>
              <a:lstStyle/>
              <a:p>
                <a:pPr/>
                <a14:m>
                  <m:oMathPara xmlns:m="http://schemas.openxmlformats.org/officeDocument/2006/math">
                    <m:oMathParaPr>
                      <m:jc m:val="centerGroup"/>
                    </m:oMathParaPr>
                    <m:oMath xmlns:m="http://schemas.openxmlformats.org/officeDocument/2006/math">
                      <m:r>
                        <a:rPr lang="en-US" b="1" i="1" smtClean="0">
                          <a:solidFill>
                            <a:srgbClr val="468C8A"/>
                          </a:solidFill>
                          <a:latin typeface="Cambria Math" panose="02040503050406030204" pitchFamily="18" charset="0"/>
                        </a:rPr>
                        <m:t>𝑬</m:t>
                      </m:r>
                      <m:d>
                        <m:dPr>
                          <m:begChr m:val="["/>
                          <m:endChr m:val="]"/>
                          <m:ctrlPr>
                            <a:rPr lang="en-US" b="1" i="1" smtClean="0">
                              <a:solidFill>
                                <a:srgbClr val="468C8A"/>
                              </a:solidFill>
                              <a:latin typeface="Cambria Math" panose="02040503050406030204" pitchFamily="18" charset="0"/>
                            </a:rPr>
                          </m:ctrlPr>
                        </m:dPr>
                        <m:e>
                          <m:r>
                            <a:rPr lang="en-US" b="1" i="1" smtClean="0">
                              <a:solidFill>
                                <a:srgbClr val="468C8A"/>
                              </a:solidFill>
                              <a:latin typeface="Cambria Math" panose="02040503050406030204" pitchFamily="18" charset="0"/>
                            </a:rPr>
                            <m:t>𝑺𝑩𝑷</m:t>
                          </m:r>
                        </m:e>
                        <m:e>
                          <m:r>
                            <a:rPr lang="en-US" b="1" i="1" smtClean="0">
                              <a:solidFill>
                                <a:srgbClr val="468C8A"/>
                              </a:solidFill>
                              <a:latin typeface="Cambria Math" panose="02040503050406030204" pitchFamily="18" charset="0"/>
                            </a:rPr>
                            <m:t>𝒔𝒄𝒉𝒍𝒚𝒓𝒔</m:t>
                          </m:r>
                        </m:e>
                      </m:d>
                      <m:r>
                        <a:rPr lang="en-US" b="1" i="1" smtClean="0">
                          <a:solidFill>
                            <a:srgbClr val="468C8A"/>
                          </a:solidFill>
                          <a:latin typeface="Cambria Math" panose="02040503050406030204" pitchFamily="18" charset="0"/>
                        </a:rPr>
                        <m:t>=</m:t>
                      </m:r>
                      <m:sSub>
                        <m:sSubPr>
                          <m:ctrlPr>
                            <a:rPr lang="en-US" b="1" i="1" smtClean="0">
                              <a:solidFill>
                                <a:srgbClr val="468C8A"/>
                              </a:solidFill>
                              <a:latin typeface="Cambria Math" panose="02040503050406030204" pitchFamily="18" charset="0"/>
                            </a:rPr>
                          </m:ctrlPr>
                        </m:sSubPr>
                        <m:e>
                          <m:r>
                            <a:rPr lang="en-US" b="1" i="1" smtClean="0">
                              <a:solidFill>
                                <a:srgbClr val="468C8A"/>
                              </a:solidFill>
                              <a:latin typeface="Cambria Math" panose="02040503050406030204" pitchFamily="18" charset="0"/>
                            </a:rPr>
                            <m:t>𝜷</m:t>
                          </m:r>
                        </m:e>
                        <m:sub>
                          <m:r>
                            <a:rPr lang="en-US" b="1" i="1" smtClean="0">
                              <a:solidFill>
                                <a:srgbClr val="468C8A"/>
                              </a:solidFill>
                              <a:latin typeface="Cambria Math" panose="02040503050406030204" pitchFamily="18" charset="0"/>
                            </a:rPr>
                            <m:t>𝟎</m:t>
                          </m:r>
                        </m:sub>
                      </m:sSub>
                      <m:r>
                        <a:rPr lang="en-US" b="1" i="1" smtClean="0">
                          <a:solidFill>
                            <a:srgbClr val="468C8A"/>
                          </a:solidFill>
                          <a:latin typeface="Cambria Math" panose="02040503050406030204" pitchFamily="18" charset="0"/>
                        </a:rPr>
                        <m:t>+</m:t>
                      </m:r>
                      <m:sSub>
                        <m:sSubPr>
                          <m:ctrlPr>
                            <a:rPr lang="en-US" b="1" i="1" smtClean="0">
                              <a:solidFill>
                                <a:srgbClr val="468C8A"/>
                              </a:solidFill>
                              <a:latin typeface="Cambria Math" panose="02040503050406030204" pitchFamily="18" charset="0"/>
                            </a:rPr>
                          </m:ctrlPr>
                        </m:sSubPr>
                        <m:e>
                          <m:r>
                            <a:rPr lang="en-US" b="1" i="1" smtClean="0">
                              <a:solidFill>
                                <a:srgbClr val="468C8A"/>
                              </a:solidFill>
                              <a:latin typeface="Cambria Math" panose="02040503050406030204" pitchFamily="18" charset="0"/>
                            </a:rPr>
                            <m:t>𝜷</m:t>
                          </m:r>
                        </m:e>
                        <m:sub>
                          <m:r>
                            <a:rPr lang="en-US" b="1" i="1" smtClean="0">
                              <a:solidFill>
                                <a:srgbClr val="468C8A"/>
                              </a:solidFill>
                              <a:latin typeface="Cambria Math" panose="02040503050406030204" pitchFamily="18" charset="0"/>
                            </a:rPr>
                            <m:t>𝟏</m:t>
                          </m:r>
                        </m:sub>
                      </m:sSub>
                      <m:r>
                        <a:rPr lang="en-US" b="1" i="1" smtClean="0">
                          <a:solidFill>
                            <a:srgbClr val="468C8A"/>
                          </a:solidFill>
                          <a:latin typeface="Cambria Math" panose="02040503050406030204" pitchFamily="18" charset="0"/>
                        </a:rPr>
                        <m:t>𝒔𝒄𝒉𝒍𝒚𝒓</m:t>
                      </m:r>
                      <m:sSub>
                        <m:sSubPr>
                          <m:ctrlPr>
                            <a:rPr lang="en-US" b="1" i="1" smtClean="0">
                              <a:solidFill>
                                <a:srgbClr val="468C8A"/>
                              </a:solidFill>
                              <a:latin typeface="Cambria Math" panose="02040503050406030204" pitchFamily="18" charset="0"/>
                            </a:rPr>
                          </m:ctrlPr>
                        </m:sSubPr>
                        <m:e>
                          <m:r>
                            <a:rPr lang="en-US" b="1" i="1" smtClean="0">
                              <a:solidFill>
                                <a:srgbClr val="468C8A"/>
                              </a:solidFill>
                              <a:latin typeface="Cambria Math" panose="02040503050406030204" pitchFamily="18" charset="0"/>
                            </a:rPr>
                            <m:t>𝒔</m:t>
                          </m:r>
                        </m:e>
                        <m:sub>
                          <m:r>
                            <a:rPr lang="en-US" b="1" i="1" smtClean="0">
                              <a:solidFill>
                                <a:srgbClr val="468C8A"/>
                              </a:solidFill>
                              <a:latin typeface="Cambria Math" panose="02040503050406030204" pitchFamily="18" charset="0"/>
                            </a:rPr>
                            <m:t>𝒊</m:t>
                          </m:r>
                        </m:sub>
                      </m:sSub>
                    </m:oMath>
                  </m:oMathPara>
                </a14:m>
                <a:endParaRPr lang="en-US" b="1" dirty="0">
                  <a:solidFill>
                    <a:srgbClr val="468C8A"/>
                  </a:solidFill>
                </a:endParaRPr>
              </a:p>
            </p:txBody>
          </p:sp>
        </mc:Choice>
        <mc:Fallback xmlns="">
          <p:sp>
            <p:nvSpPr>
              <p:cNvPr id="4" name="Title 1">
                <a:extLst>
                  <a:ext uri="{FF2B5EF4-FFF2-40B4-BE49-F238E27FC236}">
                    <a16:creationId xmlns:a16="http://schemas.microsoft.com/office/drawing/2014/main" id="{D8E3351C-69DF-7891-604E-8F8827229D1F}"/>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7B44-3EF6-68BA-1677-9ED61E96BA75}"/>
              </a:ext>
            </a:extLst>
          </p:cNvPr>
          <p:cNvSpPr>
            <a:spLocks noGrp="1"/>
          </p:cNvSpPr>
          <p:nvPr>
            <p:ph type="title"/>
          </p:nvPr>
        </p:nvSpPr>
        <p:spPr/>
        <p:txBody>
          <a:bodyPr/>
          <a:lstStyle/>
          <a:p>
            <a:r>
              <a:rPr lang="en-US" b="1" dirty="0">
                <a:solidFill>
                  <a:srgbClr val="468C8A"/>
                </a:solidFill>
              </a:rPr>
              <a:t>Interpreting coefficients of a simple linear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5CDDD5-5FB9-3A28-D965-C206F0A3DBF9}"/>
                  </a:ext>
                </a:extLst>
              </p:cNvPr>
              <p:cNvSpPr>
                <a:spLocks noGrp="1"/>
              </p:cNvSpPr>
              <p:nvPr>
                <p:ph idx="1"/>
              </p:nvPr>
            </p:nvSpPr>
            <p:spPr/>
            <p:txBody>
              <a:bodyPr>
                <a:normAutofit/>
              </a:bodyPr>
              <a:lstStyle/>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e>
                      </m:acc>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0</m:t>
                              </m:r>
                            </m:sub>
                          </m:sSub>
                        </m:e>
                      </m:acc>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1</m:t>
                              </m:r>
                            </m:sub>
                          </m:sSub>
                        </m:e>
                      </m:acc>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m:oMathPara>
                </a14:m>
                <a:endParaRPr lang="en-US" dirty="0"/>
              </a:p>
              <a:p>
                <a:endParaRPr lang="en-US" dirty="0"/>
              </a:p>
              <a:p>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e>
                    </m:acc>
                  </m:oMath>
                </a14:m>
                <a:r>
                  <a:rPr lang="en-US" dirty="0"/>
                  <a:t> is the estimated </a:t>
                </a:r>
                <a:r>
                  <a:rPr lang="en-US" dirty="0">
                    <a:solidFill>
                      <a:srgbClr val="FF9300"/>
                    </a:solidFill>
                  </a:rPr>
                  <a:t>average value of </a:t>
                </a:r>
                <a14:m>
                  <m:oMath xmlns:m="http://schemas.openxmlformats.org/officeDocument/2006/math">
                    <m:r>
                      <a:rPr lang="en-US" b="0" i="1" smtClean="0">
                        <a:solidFill>
                          <a:srgbClr val="FF9300"/>
                        </a:solidFill>
                        <a:latin typeface="Cambria Math" panose="02040503050406030204" pitchFamily="18" charset="0"/>
                      </a:rPr>
                      <m:t>𝑌</m:t>
                    </m:r>
                  </m:oMath>
                </a14:m>
                <a:r>
                  <a:rPr lang="en-US" dirty="0">
                    <a:solidFill>
                      <a:srgbClr val="FF9300"/>
                    </a:solidFill>
                  </a:rPr>
                  <a:t> when </a:t>
                </a:r>
                <a14:m>
                  <m:oMath xmlns:m="http://schemas.openxmlformats.org/officeDocument/2006/math">
                    <m:sSub>
                      <m:sSubPr>
                        <m:ctrlPr>
                          <a:rPr lang="en-US" b="0" i="1" smtClean="0">
                            <a:solidFill>
                              <a:srgbClr val="FF9300"/>
                            </a:solidFill>
                            <a:latin typeface="Cambria Math" panose="02040503050406030204" pitchFamily="18" charset="0"/>
                          </a:rPr>
                        </m:ctrlPr>
                      </m:sSubPr>
                      <m:e>
                        <m:r>
                          <a:rPr lang="en-US" b="0" i="1" smtClean="0">
                            <a:solidFill>
                              <a:srgbClr val="FF9300"/>
                            </a:solidFill>
                            <a:latin typeface="Cambria Math" panose="02040503050406030204" pitchFamily="18" charset="0"/>
                          </a:rPr>
                          <m:t>𝑥</m:t>
                        </m:r>
                      </m:e>
                      <m:sub>
                        <m:r>
                          <a:rPr lang="en-US" b="0" i="1" smtClean="0">
                            <a:solidFill>
                              <a:srgbClr val="FF9300"/>
                            </a:solidFill>
                            <a:latin typeface="Cambria Math" panose="02040503050406030204" pitchFamily="18" charset="0"/>
                          </a:rPr>
                          <m:t>𝑖</m:t>
                        </m:r>
                      </m:sub>
                    </m:sSub>
                    <m:r>
                      <a:rPr lang="en-US" b="0" i="1" smtClean="0">
                        <a:solidFill>
                          <a:srgbClr val="FF9300"/>
                        </a:solidFill>
                        <a:latin typeface="Cambria Math" panose="02040503050406030204" pitchFamily="18" charset="0"/>
                      </a:rPr>
                      <m:t>=0</m:t>
                    </m:r>
                  </m:oMath>
                </a14:m>
                <a:r>
                  <a:rPr lang="en-US" dirty="0">
                    <a:solidFill>
                      <a:srgbClr val="FF9300"/>
                    </a:solidFill>
                  </a:rPr>
                  <a:t> </a:t>
                </a:r>
                <a:r>
                  <a:rPr lang="en-US" dirty="0"/>
                  <a:t>(i.e., the mean of the distribution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a14:m>
                <a:r>
                  <a:rPr lang="en-US" dirty="0"/>
                  <a:t>) </a:t>
                </a:r>
              </a:p>
              <a:p>
                <a:pPr marL="0" indent="0">
                  <a:buNone/>
                </a:pPr>
                <a:endParaRPr lang="en-US" dirty="0"/>
              </a:p>
              <a:p>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oMath>
                </a14:m>
                <a:r>
                  <a:rPr lang="en-US" dirty="0"/>
                  <a:t> is the estimated change in the </a:t>
                </a:r>
                <a:r>
                  <a:rPr lang="en-US" dirty="0">
                    <a:solidFill>
                      <a:srgbClr val="FF9300"/>
                    </a:solidFill>
                  </a:rPr>
                  <a:t>conditional mean</a:t>
                </a:r>
                <a:r>
                  <a:rPr lang="en-US" dirty="0"/>
                  <a:t> of </a:t>
                </a:r>
                <a14:m>
                  <m:oMath xmlns:m="http://schemas.openxmlformats.org/officeDocument/2006/math">
                    <m:r>
                      <a:rPr lang="en-US" b="0" i="1" smtClean="0">
                        <a:latin typeface="Cambria Math" panose="02040503050406030204" pitchFamily="18" charset="0"/>
                      </a:rPr>
                      <m:t>𝑌</m:t>
                    </m:r>
                  </m:oMath>
                </a14:m>
                <a:r>
                  <a:rPr lang="en-US" dirty="0"/>
                  <a:t> for a one-unit change in </a:t>
                </a:r>
                <a14:m>
                  <m:oMath xmlns:m="http://schemas.openxmlformats.org/officeDocument/2006/math">
                    <m:r>
                      <a:rPr lang="en-US" b="0" i="1" smtClean="0">
                        <a:latin typeface="Cambria Math" panose="02040503050406030204" pitchFamily="18" charset="0"/>
                      </a:rPr>
                      <m:t>𝑋</m:t>
                    </m:r>
                  </m:oMath>
                </a14:m>
                <a:endParaRPr lang="en-US" b="0" dirty="0"/>
              </a:p>
            </p:txBody>
          </p:sp>
        </mc:Choice>
        <mc:Fallback xmlns="">
          <p:sp>
            <p:nvSpPr>
              <p:cNvPr id="3" name="Content Placeholder 2">
                <a:extLst>
                  <a:ext uri="{FF2B5EF4-FFF2-40B4-BE49-F238E27FC236}">
                    <a16:creationId xmlns:a16="http://schemas.microsoft.com/office/drawing/2014/main" id="{D75CDDD5-5FB9-3A28-D965-C206F0A3DBF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BB0A49-C3C0-C622-10C4-25A436665AA6}"/>
              </a:ext>
            </a:extLst>
          </p:cNvPr>
          <p:cNvSpPr>
            <a:spLocks noGrp="1"/>
          </p:cNvSpPr>
          <p:nvPr>
            <p:ph type="sldNum" sz="quarter" idx="12"/>
          </p:nvPr>
        </p:nvSpPr>
        <p:spPr/>
        <p:txBody>
          <a:bodyPr/>
          <a:lstStyle/>
          <a:p>
            <a:fld id="{59AE00EF-AE84-4193-80D9-56955F3C2EE7}" type="slidenum">
              <a:rPr lang="en-US" smtClean="0"/>
              <a:t>32</a:t>
            </a:fld>
            <a:endParaRPr lang="en-US"/>
          </a:p>
        </p:txBody>
      </p:sp>
    </p:spTree>
    <p:extLst>
      <p:ext uri="{BB962C8B-B14F-4D97-AF65-F5344CB8AC3E}">
        <p14:creationId xmlns:p14="http://schemas.microsoft.com/office/powerpoint/2010/main" val="131556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88"/>
          <p:cNvSpPr txBox="1">
            <a:spLocks noGrp="1"/>
          </p:cNvSpPr>
          <p:nvPr>
            <p:ph type="title"/>
          </p:nvPr>
        </p:nvSpPr>
        <p:spPr>
          <a:xfrm>
            <a:off x="838200" y="416022"/>
            <a:ext cx="10515600" cy="60259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dirty="0">
                <a:solidFill>
                  <a:srgbClr val="F2494C"/>
                </a:solidFill>
              </a:rPr>
              <a:t>Since it is a model of the conditional expectation function, linear regression provides us with an estimate for how the mean of the outcome changes as we change the exposure by one unit</a:t>
            </a:r>
            <a:endParaRPr dirty="0"/>
          </a:p>
        </p:txBody>
      </p:sp>
      <p:sp>
        <p:nvSpPr>
          <p:cNvPr id="271" name="Google Shape;271;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272" name="Google Shape;272;p88"/>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1497545"/>
            <a:ext cx="10810421" cy="3862909"/>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What if we want to calculate estimates for how other parts of the distribution change as we change the exposure by one unit?</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346596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8" name="Google Shape;288;g2b790785aef_0_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pic>
        <p:nvPicPr>
          <p:cNvPr id="4" name="Picture 3">
            <a:extLst>
              <a:ext uri="{FF2B5EF4-FFF2-40B4-BE49-F238E27FC236}">
                <a16:creationId xmlns:a16="http://schemas.microsoft.com/office/drawing/2014/main" id="{30FF9374-E5A7-66E4-4FBC-E1662BB2D588}"/>
              </a:ext>
            </a:extLst>
          </p:cNvPr>
          <p:cNvPicPr>
            <a:picLocks noChangeAspect="1"/>
          </p:cNvPicPr>
          <p:nvPr/>
        </p:nvPicPr>
        <p:blipFill>
          <a:blip r:embed="rId3"/>
          <a:stretch>
            <a:fillRect/>
          </a:stretch>
        </p:blipFill>
        <p:spPr>
          <a:xfrm>
            <a:off x="2209800" y="838200"/>
            <a:ext cx="7772400" cy="51816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4" name="Picture 3">
            <a:extLst>
              <a:ext uri="{FF2B5EF4-FFF2-40B4-BE49-F238E27FC236}">
                <a16:creationId xmlns:a16="http://schemas.microsoft.com/office/drawing/2014/main" id="{E7DF476C-D339-7B07-A261-747013E46A0E}"/>
              </a:ext>
            </a:extLst>
          </p:cNvPr>
          <p:cNvPicPr>
            <a:picLocks noChangeAspect="1"/>
          </p:cNvPicPr>
          <p:nvPr/>
        </p:nvPicPr>
        <p:blipFill>
          <a:blip r:embed="rId3"/>
          <a:stretch>
            <a:fillRect/>
          </a:stretch>
        </p:blipFill>
        <p:spPr>
          <a:xfrm>
            <a:off x="616842" y="812338"/>
            <a:ext cx="10958315" cy="5233324"/>
          </a:xfrm>
          <a:prstGeom prst="rect">
            <a:avLst/>
          </a:prstGeom>
        </p:spPr>
      </p:pic>
    </p:spTree>
    <p:extLst>
      <p:ext uri="{BB962C8B-B14F-4D97-AF65-F5344CB8AC3E}">
        <p14:creationId xmlns:p14="http://schemas.microsoft.com/office/powerpoint/2010/main" val="196180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88"/>
          <p:cNvSpPr txBox="1">
            <a:spLocks noGrp="1"/>
          </p:cNvSpPr>
          <p:nvPr>
            <p:ph type="title"/>
          </p:nvPr>
        </p:nvSpPr>
        <p:spPr>
          <a:xfrm>
            <a:off x="660710" y="756133"/>
            <a:ext cx="10870580" cy="5345733"/>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dirty="0">
                <a:solidFill>
                  <a:srgbClr val="F2494C"/>
                </a:solidFill>
              </a:rPr>
              <a:t>Interpreting CQR results follows the same framework as interpreting linear regression results, except estimates are now about how the </a:t>
            </a:r>
            <a:r>
              <a:rPr lang="en-US" b="1" u="sng" dirty="0">
                <a:solidFill>
                  <a:srgbClr val="F2494C"/>
                </a:solidFill>
              </a:rPr>
              <a:t>quantile of interest</a:t>
            </a:r>
            <a:r>
              <a:rPr lang="en-US" b="1" dirty="0">
                <a:solidFill>
                  <a:srgbClr val="F2494C"/>
                </a:solidFill>
              </a:rPr>
              <a:t> of the outcome changes </a:t>
            </a:r>
            <a:br>
              <a:rPr lang="en-US" b="1" dirty="0">
                <a:solidFill>
                  <a:srgbClr val="F2494C"/>
                </a:solidFill>
              </a:rPr>
            </a:br>
            <a:r>
              <a:rPr lang="en-US" b="1" dirty="0">
                <a:solidFill>
                  <a:srgbClr val="F2494C"/>
                </a:solidFill>
              </a:rPr>
              <a:t>(as opposed to the mean)</a:t>
            </a:r>
            <a:endParaRPr dirty="0"/>
          </a:p>
        </p:txBody>
      </p:sp>
      <p:sp>
        <p:nvSpPr>
          <p:cNvPr id="271" name="Google Shape;271;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272" name="Google Shape;272;p88"/>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420345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2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Imagine that we calculated the conditional 25</a:t>
            </a:r>
            <a:r>
              <a:rPr lang="en-US" b="1" baseline="30000" dirty="0">
                <a:solidFill>
                  <a:srgbClr val="468C8A"/>
                </a:solidFill>
              </a:rPr>
              <a:t>th</a:t>
            </a:r>
            <a:r>
              <a:rPr lang="en-US" b="1" dirty="0">
                <a:solidFill>
                  <a:srgbClr val="468C8A"/>
                </a:solidFill>
              </a:rPr>
              <a:t> quantile instead</a:t>
            </a:r>
            <a:endParaRPr dirty="0"/>
          </a:p>
        </p:txBody>
      </p:sp>
      <p:sp>
        <p:nvSpPr>
          <p:cNvPr id="1599" name="Google Shape;1599;p2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pic>
        <p:nvPicPr>
          <p:cNvPr id="1600" name="Google Shape;1600;p248" descr="A picture containing text, screenshot, line, parallel&#10;&#10;Description automatically generated"/>
          <p:cNvPicPr preferRelativeResize="0"/>
          <p:nvPr/>
        </p:nvPicPr>
        <p:blipFill rotWithShape="1">
          <a:blip r:embed="rId3">
            <a:alphaModFix/>
          </a:blip>
          <a:srcRect/>
          <a:stretch/>
        </p:blipFill>
        <p:spPr>
          <a:xfrm>
            <a:off x="2209800" y="1673809"/>
            <a:ext cx="7772400" cy="5184191"/>
          </a:xfrm>
          <a:prstGeom prst="rect">
            <a:avLst/>
          </a:prstGeom>
          <a:noFill/>
          <a:ln>
            <a:noFill/>
          </a:ln>
        </p:spPr>
      </p:pic>
    </p:spTree>
    <p:extLst>
      <p:ext uri="{BB962C8B-B14F-4D97-AF65-F5344CB8AC3E}">
        <p14:creationId xmlns:p14="http://schemas.microsoft.com/office/powerpoint/2010/main" val="827722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2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Conditional quantile function (CQF) at the 25</a:t>
            </a:r>
            <a:r>
              <a:rPr lang="en-US" b="1" baseline="30000" dirty="0">
                <a:solidFill>
                  <a:srgbClr val="468C8A"/>
                </a:solidFill>
              </a:rPr>
              <a:t>th</a:t>
            </a:r>
            <a:r>
              <a:rPr lang="en-US" b="1" dirty="0">
                <a:solidFill>
                  <a:srgbClr val="468C8A"/>
                </a:solidFill>
              </a:rPr>
              <a:t> quantile</a:t>
            </a:r>
            <a:endParaRPr dirty="0"/>
          </a:p>
        </p:txBody>
      </p:sp>
      <p:sp>
        <p:nvSpPr>
          <p:cNvPr id="1606" name="Google Shape;1606;p2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pic>
        <p:nvPicPr>
          <p:cNvPr id="1607" name="Google Shape;1607;p249" descr="A picture containing text, diagram, line, screenshot&#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extLst>
      <p:ext uri="{BB962C8B-B14F-4D97-AF65-F5344CB8AC3E}">
        <p14:creationId xmlns:p14="http://schemas.microsoft.com/office/powerpoint/2010/main" val="4046747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Overall learning aims</a:t>
            </a:r>
            <a:endParaRPr/>
          </a:p>
        </p:txBody>
      </p:sp>
      <p:sp>
        <p:nvSpPr>
          <p:cNvPr id="111" name="Google Shape;11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aphicFrame>
        <p:nvGraphicFramePr>
          <p:cNvPr id="112" name="Google Shape;112;p4"/>
          <p:cNvGraphicFramePr/>
          <p:nvPr>
            <p:extLst>
              <p:ext uri="{D42A27DB-BD31-4B8C-83A1-F6EECF244321}">
                <p14:modId xmlns:p14="http://schemas.microsoft.com/office/powerpoint/2010/main" val="284957444"/>
              </p:ext>
            </p:extLst>
          </p:nvPr>
        </p:nvGraphicFramePr>
        <p:xfrm>
          <a:off x="838200" y="2146300"/>
          <a:ext cx="10972800" cy="3108980"/>
        </p:xfrm>
        <a:graphic>
          <a:graphicData uri="http://schemas.openxmlformats.org/drawingml/2006/table">
            <a:tbl>
              <a:tblPr firstRow="1" bandRow="1">
                <a:noFill/>
                <a:tableStyleId>{FB4756AE-ACC1-4F6F-B641-2C8A4B7F3228}</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65750">
                <a:tc>
                  <a:txBody>
                    <a:bodyPr/>
                    <a:lstStyle/>
                    <a:p>
                      <a:pPr marL="0" marR="0" lvl="0" indent="0" algn="ctr" rtl="0">
                        <a:spcBef>
                          <a:spcPts val="0"/>
                        </a:spcBef>
                        <a:spcAft>
                          <a:spcPts val="0"/>
                        </a:spcAft>
                        <a:buNone/>
                      </a:pPr>
                      <a:r>
                        <a:rPr lang="en-US" sz="1800" b="1" u="none" strike="noStrike" cap="none">
                          <a:solidFill>
                            <a:srgbClr val="F2494C"/>
                          </a:solidFill>
                        </a:rPr>
                        <a:t>Theory</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u="none" strike="noStrike" cap="none">
                          <a:solidFill>
                            <a:srgbClr val="F2494C"/>
                          </a:solidFill>
                        </a:rPr>
                        <a:t>Practice</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14400">
                <a:tc>
                  <a:txBody>
                    <a:bodyPr/>
                    <a:lstStyle/>
                    <a:p>
                      <a:pPr marL="0" marR="0" lvl="0" indent="0" algn="l" rtl="0">
                        <a:spcBef>
                          <a:spcPts val="0"/>
                        </a:spcBef>
                        <a:spcAft>
                          <a:spcPts val="0"/>
                        </a:spcAft>
                        <a:buNone/>
                      </a:pPr>
                      <a:r>
                        <a:rPr lang="en-US" sz="1800" u="none" strike="noStrike" cap="none"/>
                        <a:t>What is quantile regression and why do we care about it?</a:t>
                      </a:r>
                      <a:endParaRPr/>
                    </a:p>
                  </a:txBody>
                  <a:tcPr marL="91450" marR="91450" marT="45725" marB="45725">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r>
                        <a:rPr lang="en-US" sz="1800"/>
                        <a:t>How do we run quantile regression analyses in R?</a:t>
                      </a:r>
                      <a:endParaRPr/>
                    </a:p>
                  </a:txBody>
                  <a:tcPr marL="91450" marR="91450" marT="45725" marB="45725">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914400">
                <a:tc>
                  <a:txBody>
                    <a:bodyPr/>
                    <a:lstStyle/>
                    <a:p>
                      <a:pPr marL="0" marR="0" lvl="0" indent="0" algn="l" rtl="0">
                        <a:spcBef>
                          <a:spcPts val="0"/>
                        </a:spcBef>
                        <a:spcAft>
                          <a:spcPts val="0"/>
                        </a:spcAft>
                        <a:buNone/>
                      </a:pPr>
                      <a:r>
                        <a:rPr lang="en-US" sz="1800"/>
                        <a:t>How does quantile regression differ from mean regression?</a:t>
                      </a:r>
                      <a:endParaRPr/>
                    </a:p>
                  </a:txBody>
                  <a:tcPr marL="91450" marR="91450" marT="45725" marB="45725"/>
                </a:tc>
                <a:tc>
                  <a:txBody>
                    <a:bodyPr/>
                    <a:lstStyle/>
                    <a:p>
                      <a:pPr marL="0" marR="0" lvl="0" indent="0" algn="l" rtl="0">
                        <a:spcBef>
                          <a:spcPts val="0"/>
                        </a:spcBef>
                        <a:spcAft>
                          <a:spcPts val="0"/>
                        </a:spcAft>
                        <a:buNone/>
                      </a:pPr>
                      <a:r>
                        <a:rPr lang="en-US" sz="1800"/>
                        <a:t>How can we visualize quantile regression coefficients?</a:t>
                      </a:r>
                      <a:endParaRPr/>
                    </a:p>
                  </a:txBody>
                  <a:tcPr marL="91450" marR="91450" marT="45725" marB="45725"/>
                </a:tc>
                <a:extLst>
                  <a:ext uri="{0D108BD9-81ED-4DB2-BD59-A6C34878D82A}">
                    <a16:rowId xmlns:a16="http://schemas.microsoft.com/office/drawing/2014/main" val="10002"/>
                  </a:ext>
                </a:extLst>
              </a:tr>
              <a:tr h="914400">
                <a:tc>
                  <a:txBody>
                    <a:bodyPr/>
                    <a:lstStyle/>
                    <a:p>
                      <a:pPr marL="0" marR="0" lvl="0" indent="0" algn="l" rtl="0">
                        <a:spcBef>
                          <a:spcPts val="0"/>
                        </a:spcBef>
                        <a:spcAft>
                          <a:spcPts val="0"/>
                        </a:spcAft>
                        <a:buNone/>
                      </a:pPr>
                      <a:r>
                        <a:rPr lang="en-US" sz="1800"/>
                        <a:t>How do estimators targeted at quantiles of the conditional vs. unconditional outcome distributions differ from one another?</a:t>
                      </a:r>
                      <a:endParaRPr/>
                    </a:p>
                  </a:txBody>
                  <a:tcPr marL="91450" marR="91450" marT="45725" marB="45725">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dirty="0"/>
                    </a:p>
                  </a:txBody>
                  <a:tcPr marL="91450" marR="91450" marT="45725" marB="45725">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b790785aef_0_30"/>
          <p:cNvSpPr txBox="1">
            <a:spLocks noGrp="1"/>
          </p:cNvSpPr>
          <p:nvPr>
            <p:ph type="title"/>
          </p:nvPr>
        </p:nvSpPr>
        <p:spPr>
          <a:xfrm>
            <a:off x="204216" y="138658"/>
            <a:ext cx="12109704"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Conditional quantile regression line ≈ CQF</a:t>
            </a:r>
            <a:endParaRPr dirty="0"/>
          </a:p>
        </p:txBody>
      </p:sp>
      <p:sp>
        <p:nvSpPr>
          <p:cNvPr id="319" name="Google Shape;319;g2b790785aef_0_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pic>
        <p:nvPicPr>
          <p:cNvPr id="2" name="Picture 1">
            <a:extLst>
              <a:ext uri="{FF2B5EF4-FFF2-40B4-BE49-F238E27FC236}">
                <a16:creationId xmlns:a16="http://schemas.microsoft.com/office/drawing/2014/main" id="{237640AC-AD94-40FC-E374-6AAFDBB3135D}"/>
              </a:ext>
            </a:extLst>
          </p:cNvPr>
          <p:cNvPicPr>
            <a:picLocks noChangeAspect="1"/>
          </p:cNvPicPr>
          <p:nvPr/>
        </p:nvPicPr>
        <p:blipFill>
          <a:blip r:embed="rId3"/>
          <a:stretch>
            <a:fillRect/>
          </a:stretch>
        </p:blipFill>
        <p:spPr>
          <a:xfrm>
            <a:off x="2209800" y="1357300"/>
            <a:ext cx="7772400" cy="5181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5" name="Google Shape;265;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mc:AlternateContent xmlns:mc="http://schemas.openxmlformats.org/markup-compatibility/2006">
        <mc:Choice xmlns:a14="http://schemas.microsoft.com/office/drawing/2010/main" Requires="a14">
          <p:sp>
            <p:nvSpPr>
              <p:cNvPr id="8" name="Title 2">
                <a:extLst>
                  <a:ext uri="{FF2B5EF4-FFF2-40B4-BE49-F238E27FC236}">
                    <a16:creationId xmlns:a16="http://schemas.microsoft.com/office/drawing/2014/main" id="{D10950B6-EACE-5BE3-D8F8-00FD70BD9A61}"/>
                  </a:ext>
                </a:extLst>
              </p:cNvPr>
              <p:cNvSpPr>
                <a:spLocks noGrp="1"/>
              </p:cNvSpPr>
              <p:nvPr>
                <p:ph type="title"/>
              </p:nvPr>
            </p:nvSpPr>
            <p:spPr>
              <a:xfrm>
                <a:off x="838200" y="365125"/>
                <a:ext cx="10515600" cy="1325563"/>
              </a:xfrm>
            </p:spPr>
            <p:txBody>
              <a:bodyPr>
                <a:norm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𝑸</m:t>
                          </m:r>
                        </m:e>
                        <m:sub>
                          <m:r>
                            <a:rPr lang="en-US" sz="3200" b="1" i="1" smtClean="0">
                              <a:solidFill>
                                <a:srgbClr val="468C8A"/>
                              </a:solidFill>
                              <a:latin typeface="Cambria Math" panose="02040503050406030204" pitchFamily="18" charset="0"/>
                            </a:rPr>
                            <m:t>𝝉</m:t>
                          </m:r>
                        </m:sub>
                      </m:sSub>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𝑺𝑩𝑷</m:t>
                      </m:r>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𝒔𝒄𝒉𝒍𝒚𝒓𝒔</m:t>
                      </m:r>
                      <m:r>
                        <a:rPr lang="en-US" sz="3200" b="1" i="1" smtClean="0">
                          <a:solidFill>
                            <a:srgbClr val="468C8A"/>
                          </a:solidFill>
                          <a:latin typeface="Cambria Math" panose="02040503050406030204" pitchFamily="18" charset="0"/>
                        </a:rPr>
                        <m:t>)=</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𝜶</m:t>
                          </m:r>
                        </m:e>
                        <m:sub>
                          <m:r>
                            <a:rPr lang="en-US" sz="3200" b="1" i="1" smtClean="0">
                              <a:solidFill>
                                <a:srgbClr val="468C8A"/>
                              </a:solidFill>
                              <a:latin typeface="Cambria Math" panose="02040503050406030204" pitchFamily="18" charset="0"/>
                            </a:rPr>
                            <m:t>𝟎</m:t>
                          </m:r>
                          <m:r>
                            <a:rPr lang="en-US" sz="3200" b="1" i="1" smtClean="0">
                              <a:solidFill>
                                <a:srgbClr val="468C8A"/>
                              </a:solidFill>
                              <a:latin typeface="Cambria Math" panose="02040503050406030204" pitchFamily="18" charset="0"/>
                            </a:rPr>
                            <m:t>, </m:t>
                          </m:r>
                          <m:r>
                            <a:rPr lang="en-US" sz="3200" b="1" i="1" smtClean="0">
                              <a:solidFill>
                                <a:srgbClr val="468C8A"/>
                              </a:solidFill>
                              <a:latin typeface="Cambria Math" panose="02040503050406030204" pitchFamily="18" charset="0"/>
                            </a:rPr>
                            <m:t>𝝉</m:t>
                          </m:r>
                        </m:sub>
                      </m:sSub>
                      <m:r>
                        <a:rPr lang="en-US" sz="3200" b="1" i="1" smtClean="0">
                          <a:solidFill>
                            <a:srgbClr val="468C8A"/>
                          </a:solidFill>
                          <a:latin typeface="Cambria Math" panose="02040503050406030204" pitchFamily="18" charset="0"/>
                        </a:rPr>
                        <m:t>+</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𝜶</m:t>
                          </m:r>
                        </m:e>
                        <m:sub>
                          <m:r>
                            <a:rPr lang="en-US" sz="3200" b="1" i="1" smtClean="0">
                              <a:solidFill>
                                <a:srgbClr val="468C8A"/>
                              </a:solidFill>
                              <a:latin typeface="Cambria Math" panose="02040503050406030204" pitchFamily="18" charset="0"/>
                            </a:rPr>
                            <m:t>𝟏</m:t>
                          </m:r>
                          <m:r>
                            <a:rPr lang="en-US" sz="3200" b="1" i="1" smtClean="0">
                              <a:solidFill>
                                <a:srgbClr val="468C8A"/>
                              </a:solidFill>
                              <a:latin typeface="Cambria Math" panose="02040503050406030204" pitchFamily="18" charset="0"/>
                            </a:rPr>
                            <m:t>, </m:t>
                          </m:r>
                          <m:r>
                            <a:rPr lang="en-US" sz="3200" b="1" i="1" smtClean="0">
                              <a:solidFill>
                                <a:srgbClr val="468C8A"/>
                              </a:solidFill>
                              <a:latin typeface="Cambria Math" panose="02040503050406030204" pitchFamily="18" charset="0"/>
                            </a:rPr>
                            <m:t>𝝉</m:t>
                          </m:r>
                        </m:sub>
                      </m:sSub>
                      <m:r>
                        <a:rPr lang="en-US" sz="3200" b="1" i="1" smtClean="0">
                          <a:solidFill>
                            <a:srgbClr val="468C8A"/>
                          </a:solidFill>
                          <a:latin typeface="Cambria Math" panose="02040503050406030204" pitchFamily="18" charset="0"/>
                        </a:rPr>
                        <m:t>𝒔𝒄𝒉𝒍𝒚𝒓</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𝒔</m:t>
                          </m:r>
                        </m:e>
                        <m:sub>
                          <m:r>
                            <a:rPr lang="en-US" sz="3200" b="1" i="1" smtClean="0">
                              <a:solidFill>
                                <a:srgbClr val="468C8A"/>
                              </a:solidFill>
                              <a:latin typeface="Cambria Math" panose="02040503050406030204" pitchFamily="18" charset="0"/>
                            </a:rPr>
                            <m:t>𝒊</m:t>
                          </m:r>
                        </m:sub>
                      </m:sSub>
                    </m:oMath>
                  </m:oMathPara>
                </a14:m>
                <a:endParaRPr lang="en-US" sz="3200" b="1" dirty="0">
                  <a:solidFill>
                    <a:srgbClr val="468C8A"/>
                  </a:solidFill>
                </a:endParaRPr>
              </a:p>
            </p:txBody>
          </p:sp>
        </mc:Choice>
        <mc:Fallback>
          <p:sp>
            <p:nvSpPr>
              <p:cNvPr id="8" name="Title 2">
                <a:extLst>
                  <a:ext uri="{FF2B5EF4-FFF2-40B4-BE49-F238E27FC236}">
                    <a16:creationId xmlns:a16="http://schemas.microsoft.com/office/drawing/2014/main" id="{D10950B6-EACE-5BE3-D8F8-00FD70BD9A61}"/>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243832-08FF-30C0-1D30-0A0B1D8F8930}"/>
              </a:ext>
            </a:extLst>
          </p:cNvPr>
          <p:cNvPicPr>
            <a:picLocks noChangeAspect="1"/>
          </p:cNvPicPr>
          <p:nvPr/>
        </p:nvPicPr>
        <p:blipFill>
          <a:blip r:embed="rId4"/>
          <a:stretch>
            <a:fillRect/>
          </a:stretch>
        </p:blipFill>
        <p:spPr>
          <a:xfrm>
            <a:off x="2209800" y="1539875"/>
            <a:ext cx="7772400" cy="5181600"/>
          </a:xfrm>
          <a:prstGeom prst="rect">
            <a:avLst/>
          </a:prstGeom>
        </p:spPr>
      </p:pic>
    </p:spTree>
    <p:extLst>
      <p:ext uri="{BB962C8B-B14F-4D97-AF65-F5344CB8AC3E}">
        <p14:creationId xmlns:p14="http://schemas.microsoft.com/office/powerpoint/2010/main" val="1985455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5" name="Google Shape;265;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D10950B6-EACE-5BE3-D8F8-00FD70BD9A61}"/>
                  </a:ext>
                </a:extLst>
              </p:cNvPr>
              <p:cNvSpPr>
                <a:spLocks noGrp="1"/>
              </p:cNvSpPr>
              <p:nvPr>
                <p:ph type="title"/>
              </p:nvPr>
            </p:nvSpPr>
            <p:spPr>
              <a:xfrm>
                <a:off x="838200" y="365125"/>
                <a:ext cx="10515600" cy="1325563"/>
              </a:xfrm>
            </p:spPr>
            <p:txBody>
              <a:bodyPr>
                <a:norm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𝑸</m:t>
                          </m:r>
                        </m:e>
                        <m:sub>
                          <m:r>
                            <a:rPr lang="en-US" sz="3200" b="1" i="1" smtClean="0">
                              <a:solidFill>
                                <a:srgbClr val="468C8A"/>
                              </a:solidFill>
                              <a:latin typeface="Cambria Math" panose="02040503050406030204" pitchFamily="18" charset="0"/>
                            </a:rPr>
                            <m:t>𝟎</m:t>
                          </m:r>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𝟐𝟓</m:t>
                          </m:r>
                        </m:sub>
                      </m:sSub>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𝑺𝑩𝑷</m:t>
                      </m:r>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𝒔𝒄𝒉𝒍𝒚𝒓𝒔</m:t>
                      </m:r>
                      <m:r>
                        <a:rPr lang="en-US" sz="3200" b="1" i="1" smtClean="0">
                          <a:solidFill>
                            <a:srgbClr val="468C8A"/>
                          </a:solidFill>
                          <a:latin typeface="Cambria Math" panose="02040503050406030204" pitchFamily="18" charset="0"/>
                        </a:rPr>
                        <m:t>)=</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𝜶</m:t>
                          </m:r>
                        </m:e>
                        <m:sub>
                          <m:r>
                            <a:rPr lang="en-US" sz="3200" b="1" i="1" smtClean="0">
                              <a:solidFill>
                                <a:srgbClr val="468C8A"/>
                              </a:solidFill>
                              <a:latin typeface="Cambria Math" panose="02040503050406030204" pitchFamily="18" charset="0"/>
                            </a:rPr>
                            <m:t>𝟎</m:t>
                          </m:r>
                          <m:r>
                            <a:rPr lang="en-US" sz="3200" b="1" i="1" smtClean="0">
                              <a:solidFill>
                                <a:srgbClr val="468C8A"/>
                              </a:solidFill>
                              <a:latin typeface="Cambria Math" panose="02040503050406030204" pitchFamily="18" charset="0"/>
                            </a:rPr>
                            <m:t>, </m:t>
                          </m:r>
                          <m:r>
                            <a:rPr lang="en-US" sz="3200" b="1" i="1" smtClean="0">
                              <a:solidFill>
                                <a:srgbClr val="468C8A"/>
                              </a:solidFill>
                              <a:latin typeface="Cambria Math" panose="02040503050406030204" pitchFamily="18" charset="0"/>
                            </a:rPr>
                            <m:t>𝟎</m:t>
                          </m:r>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𝟐𝟓</m:t>
                          </m:r>
                        </m:sub>
                      </m:sSub>
                      <m:r>
                        <a:rPr lang="en-US" sz="3200" b="1" i="1" smtClean="0">
                          <a:solidFill>
                            <a:srgbClr val="468C8A"/>
                          </a:solidFill>
                          <a:latin typeface="Cambria Math" panose="02040503050406030204" pitchFamily="18" charset="0"/>
                        </a:rPr>
                        <m:t>+</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𝜶</m:t>
                          </m:r>
                        </m:e>
                        <m:sub>
                          <m:r>
                            <a:rPr lang="en-US" sz="3200" b="1" i="1" smtClean="0">
                              <a:solidFill>
                                <a:srgbClr val="468C8A"/>
                              </a:solidFill>
                              <a:latin typeface="Cambria Math" panose="02040503050406030204" pitchFamily="18" charset="0"/>
                            </a:rPr>
                            <m:t>𝟏</m:t>
                          </m:r>
                          <m:r>
                            <a:rPr lang="en-US" sz="3200" b="1" i="1" smtClean="0">
                              <a:solidFill>
                                <a:srgbClr val="468C8A"/>
                              </a:solidFill>
                              <a:latin typeface="Cambria Math" panose="02040503050406030204" pitchFamily="18" charset="0"/>
                            </a:rPr>
                            <m:t>, </m:t>
                          </m:r>
                          <m:r>
                            <a:rPr lang="en-US" sz="3200" b="1" i="1" smtClean="0">
                              <a:solidFill>
                                <a:srgbClr val="468C8A"/>
                              </a:solidFill>
                              <a:latin typeface="Cambria Math" panose="02040503050406030204" pitchFamily="18" charset="0"/>
                            </a:rPr>
                            <m:t>𝟎</m:t>
                          </m:r>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𝟐𝟓</m:t>
                          </m:r>
                        </m:sub>
                      </m:sSub>
                      <m:r>
                        <a:rPr lang="en-US" sz="3200" b="1" i="1" smtClean="0">
                          <a:solidFill>
                            <a:srgbClr val="468C8A"/>
                          </a:solidFill>
                          <a:latin typeface="Cambria Math" panose="02040503050406030204" pitchFamily="18" charset="0"/>
                        </a:rPr>
                        <m:t>𝒔𝒄𝒉𝒍𝒚𝒓</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𝒔</m:t>
                          </m:r>
                        </m:e>
                        <m:sub>
                          <m:r>
                            <a:rPr lang="en-US" sz="3200" b="1" i="1" smtClean="0">
                              <a:solidFill>
                                <a:srgbClr val="468C8A"/>
                              </a:solidFill>
                              <a:latin typeface="Cambria Math" panose="02040503050406030204" pitchFamily="18" charset="0"/>
                            </a:rPr>
                            <m:t>𝒊</m:t>
                          </m:r>
                        </m:sub>
                      </m:sSub>
                    </m:oMath>
                  </m:oMathPara>
                </a14:m>
                <a:endParaRPr lang="en-US" sz="3200" b="1" dirty="0">
                  <a:solidFill>
                    <a:srgbClr val="468C8A"/>
                  </a:solidFill>
                </a:endParaRPr>
              </a:p>
            </p:txBody>
          </p:sp>
        </mc:Choice>
        <mc:Fallback xmlns="">
          <p:sp>
            <p:nvSpPr>
              <p:cNvPr id="8" name="Title 2">
                <a:extLst>
                  <a:ext uri="{FF2B5EF4-FFF2-40B4-BE49-F238E27FC236}">
                    <a16:creationId xmlns:a16="http://schemas.microsoft.com/office/drawing/2014/main" id="{D10950B6-EACE-5BE3-D8F8-00FD70BD9A61}"/>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4"/>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243832-08FF-30C0-1D30-0A0B1D8F8930}"/>
              </a:ext>
            </a:extLst>
          </p:cNvPr>
          <p:cNvPicPr>
            <a:picLocks noChangeAspect="1"/>
          </p:cNvPicPr>
          <p:nvPr/>
        </p:nvPicPr>
        <p:blipFill>
          <a:blip r:embed="rId5"/>
          <a:stretch>
            <a:fillRect/>
          </a:stretch>
        </p:blipFill>
        <p:spPr>
          <a:xfrm>
            <a:off x="2209800" y="1539875"/>
            <a:ext cx="7772400" cy="5181600"/>
          </a:xfrm>
          <a:prstGeom prst="rect">
            <a:avLst/>
          </a:prstGeom>
        </p:spPr>
      </p:pic>
      <p:sp>
        <p:nvSpPr>
          <p:cNvPr id="261" name="Google Shape;261;p86"/>
          <p:cNvSpPr/>
          <p:nvPr/>
        </p:nvSpPr>
        <p:spPr>
          <a:xfrm>
            <a:off x="7549376" y="630315"/>
            <a:ext cx="1193180" cy="825623"/>
          </a:xfrm>
          <a:prstGeom prst="rect">
            <a:avLst/>
          </a:prstGeom>
          <a:noFill/>
          <a:ln w="5715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62" name="Google Shape;262;p86"/>
          <p:cNvCxnSpPr>
            <a:cxnSpLocks/>
            <a:stCxn id="261" idx="2"/>
          </p:cNvCxnSpPr>
          <p:nvPr/>
        </p:nvCxnSpPr>
        <p:spPr>
          <a:xfrm flipH="1">
            <a:off x="6456485" y="1455938"/>
            <a:ext cx="1689481" cy="3254958"/>
          </a:xfrm>
          <a:prstGeom prst="straightConnector1">
            <a:avLst/>
          </a:prstGeom>
          <a:noFill/>
          <a:ln w="57150" cap="flat" cmpd="sng">
            <a:solidFill>
              <a:srgbClr val="FF9300"/>
            </a:solidFill>
            <a:prstDash val="solid"/>
            <a:miter lim="800000"/>
            <a:headEnd type="none" w="sm" len="sm"/>
            <a:tailEnd type="triangle" w="med" len="med"/>
          </a:ln>
        </p:spPr>
      </p:cxnSp>
      <p:sp>
        <p:nvSpPr>
          <p:cNvPr id="263" name="Google Shape;263;p86"/>
          <p:cNvSpPr/>
          <p:nvPr/>
        </p:nvSpPr>
        <p:spPr>
          <a:xfrm>
            <a:off x="1717288" y="630314"/>
            <a:ext cx="3860109" cy="825623"/>
          </a:xfrm>
          <a:prstGeom prst="rect">
            <a:avLst/>
          </a:prstGeom>
          <a:noFill/>
          <a:ln w="571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64" name="Google Shape;264;p86"/>
          <p:cNvCxnSpPr>
            <a:cxnSpLocks/>
          </p:cNvCxnSpPr>
          <p:nvPr/>
        </p:nvCxnSpPr>
        <p:spPr>
          <a:xfrm>
            <a:off x="3575112" y="1455938"/>
            <a:ext cx="2160404" cy="3104487"/>
          </a:xfrm>
          <a:prstGeom prst="straightConnector1">
            <a:avLst/>
          </a:prstGeom>
          <a:noFill/>
          <a:ln w="57150" cap="flat" cmpd="sng">
            <a:solidFill>
              <a:srgbClr val="0070C0"/>
            </a:solidFill>
            <a:prstDash val="solid"/>
            <a:miter lim="800000"/>
            <a:headEnd type="none" w="sm" len="sm"/>
            <a:tailEnd type="triangle" w="med" len="med"/>
          </a:ln>
        </p:spPr>
      </p:cxnSp>
    </p:spTree>
    <p:extLst>
      <p:ext uri="{BB962C8B-B14F-4D97-AF65-F5344CB8AC3E}">
        <p14:creationId xmlns:p14="http://schemas.microsoft.com/office/powerpoint/2010/main" val="135910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Interpreting coefficients of a univariate conditional quantile regression line</a:t>
            </a:r>
            <a:endParaRPr dirty="0"/>
          </a:p>
        </p:txBody>
      </p:sp>
      <p:sp>
        <p:nvSpPr>
          <p:cNvPr id="394" name="Google Shape;394;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EA86A314-17BA-8E8A-3E97-E91E9BB54B1F}"/>
                  </a:ext>
                </a:extLst>
              </p:cNvPr>
              <p:cNvSpPr txBox="1">
                <a:spLocks/>
              </p:cNvSpPr>
              <p:nvPr/>
            </p:nvSpPr>
            <p:spPr>
              <a:xfrm>
                <a:off x="838200" y="1825625"/>
                <a:ext cx="10515600" cy="46672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buSzPct val="100000"/>
                  <a:buFont typeface="Arial"/>
                  <a:buNone/>
                </a:pPr>
                <a:endParaRPr lang="en-US" i="1" dirty="0">
                  <a:latin typeface="Cambria Math" panose="02040503050406030204" pitchFamily="18" charset="0"/>
                </a:endParaRPr>
              </a:p>
              <a:p>
                <a:pPr marL="0" indent="0">
                  <a:buSzPct val="10000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𝜏</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e>
                      </m:acc>
                      <m:r>
                        <a:rPr lang="en-US" i="1"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a:latin typeface="Cambria Math" panose="02040503050406030204" pitchFamily="18" charset="0"/>
                                </a:rPr>
                                <m:t>𝛼</m:t>
                              </m:r>
                            </m:e>
                            <m:sub>
                              <m:r>
                                <a:rPr lang="en-US" i="1" dirty="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𝜏</m:t>
                              </m:r>
                            </m:sub>
                          </m:sSub>
                        </m:e>
                      </m:acc>
                      <m:r>
                        <a:rPr lang="en-US" i="1"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a:latin typeface="Cambria Math" panose="02040503050406030204" pitchFamily="18" charset="0"/>
                                </a:rPr>
                                <m:t>𝛼</m:t>
                              </m:r>
                            </m:e>
                            <m:sub>
                              <m:r>
                                <a:rPr lang="en-US" i="1" dirty="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𝜏</m:t>
                              </m:r>
                            </m:sub>
                          </m:sSub>
                        </m:e>
                      </m:acc>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oMath>
                  </m:oMathPara>
                </a14:m>
                <a:endParaRPr lang="en-US" dirty="0"/>
              </a:p>
              <a:p>
                <a:pPr>
                  <a:buSzPct val="100000"/>
                </a:pPr>
                <a:endParaRPr lang="en-US" dirty="0"/>
              </a:p>
              <a:p>
                <a:pPr>
                  <a:buSzPct val="100000"/>
                </a:pP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i="1" smtClean="0">
                                <a:latin typeface="Cambria Math" panose="02040503050406030204" pitchFamily="18" charset="0"/>
                              </a:rPr>
                              <m:t>0,</m:t>
                            </m:r>
                            <m:r>
                              <a:rPr lang="en-US" i="1" smtClean="0">
                                <a:latin typeface="Cambria Math" panose="02040503050406030204" pitchFamily="18" charset="0"/>
                              </a:rPr>
                              <m:t>𝜏</m:t>
                            </m:r>
                          </m:sub>
                        </m:sSub>
                      </m:e>
                    </m:acc>
                  </m:oMath>
                </a14:m>
                <a:r>
                  <a:rPr lang="en-US" dirty="0"/>
                  <a:t> is the estimated </a:t>
                </a:r>
                <a14:m>
                  <m:oMath xmlns:m="http://schemas.openxmlformats.org/officeDocument/2006/math">
                    <m:sSup>
                      <m:sSupPr>
                        <m:ctrlPr>
                          <a:rPr lang="en-US" i="1" smtClean="0">
                            <a:solidFill>
                              <a:srgbClr val="FF9300"/>
                            </a:solidFill>
                            <a:latin typeface="Cambria Math" panose="02040503050406030204" pitchFamily="18" charset="0"/>
                          </a:rPr>
                        </m:ctrlPr>
                      </m:sSupPr>
                      <m:e>
                        <m:r>
                          <a:rPr lang="en-US" i="1" smtClean="0">
                            <a:solidFill>
                              <a:srgbClr val="FF9300"/>
                            </a:solidFill>
                            <a:latin typeface="Cambria Math" panose="02040503050406030204" pitchFamily="18" charset="0"/>
                          </a:rPr>
                          <m:t>𝜏</m:t>
                        </m:r>
                      </m:e>
                      <m:sup>
                        <m:r>
                          <a:rPr lang="en-US" i="1" smtClean="0">
                            <a:solidFill>
                              <a:srgbClr val="FF9300"/>
                            </a:solidFill>
                            <a:latin typeface="Cambria Math" panose="02040503050406030204" pitchFamily="18" charset="0"/>
                          </a:rPr>
                          <m:t>𝑡h</m:t>
                        </m:r>
                      </m:sup>
                    </m:sSup>
                  </m:oMath>
                </a14:m>
                <a:r>
                  <a:rPr lang="en-US" dirty="0">
                    <a:solidFill>
                      <a:srgbClr val="FF9300"/>
                    </a:solidFill>
                  </a:rPr>
                  <a:t> quantile of </a:t>
                </a:r>
                <a14:m>
                  <m:oMath xmlns:m="http://schemas.openxmlformats.org/officeDocument/2006/math">
                    <m:r>
                      <a:rPr lang="en-US" i="1" smtClean="0">
                        <a:solidFill>
                          <a:srgbClr val="FF9300"/>
                        </a:solidFill>
                        <a:latin typeface="Cambria Math" panose="02040503050406030204" pitchFamily="18" charset="0"/>
                      </a:rPr>
                      <m:t>𝑌</m:t>
                    </m:r>
                  </m:oMath>
                </a14:m>
                <a:r>
                  <a:rPr lang="en-US" dirty="0">
                    <a:solidFill>
                      <a:srgbClr val="FF9300"/>
                    </a:solidFill>
                  </a:rPr>
                  <a:t> when </a:t>
                </a:r>
                <a14:m>
                  <m:oMath xmlns:m="http://schemas.openxmlformats.org/officeDocument/2006/math">
                    <m:sSub>
                      <m:sSubPr>
                        <m:ctrlPr>
                          <a:rPr lang="en-US" i="1" smtClean="0">
                            <a:solidFill>
                              <a:srgbClr val="FF9300"/>
                            </a:solidFill>
                            <a:latin typeface="Cambria Math" panose="02040503050406030204" pitchFamily="18" charset="0"/>
                          </a:rPr>
                        </m:ctrlPr>
                      </m:sSubPr>
                      <m:e>
                        <m:r>
                          <a:rPr lang="en-US" i="1" smtClean="0">
                            <a:solidFill>
                              <a:srgbClr val="FF9300"/>
                            </a:solidFill>
                            <a:latin typeface="Cambria Math" panose="02040503050406030204" pitchFamily="18" charset="0"/>
                          </a:rPr>
                          <m:t>𝑥</m:t>
                        </m:r>
                      </m:e>
                      <m:sub>
                        <m:r>
                          <a:rPr lang="en-US" i="1" smtClean="0">
                            <a:solidFill>
                              <a:srgbClr val="FF9300"/>
                            </a:solidFill>
                            <a:latin typeface="Cambria Math" panose="02040503050406030204" pitchFamily="18" charset="0"/>
                          </a:rPr>
                          <m:t>𝑖</m:t>
                        </m:r>
                      </m:sub>
                    </m:sSub>
                    <m:r>
                      <a:rPr lang="en-US" i="1" smtClean="0">
                        <a:solidFill>
                          <a:srgbClr val="FF9300"/>
                        </a:solidFill>
                        <a:latin typeface="Cambria Math" panose="02040503050406030204" pitchFamily="18" charset="0"/>
                      </a:rPr>
                      <m:t>=0</m:t>
                    </m:r>
                  </m:oMath>
                </a14:m>
                <a:r>
                  <a:rPr lang="en-US" dirty="0">
                    <a:solidFill>
                      <a:srgbClr val="FF9300"/>
                    </a:solidFill>
                  </a:rPr>
                  <a:t> </a:t>
                </a:r>
                <a:r>
                  <a:rPr lang="en-US" dirty="0"/>
                  <a:t>(i.e.,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𝜏</m:t>
                        </m:r>
                      </m:e>
                      <m:sup>
                        <m:r>
                          <a:rPr lang="en-US" i="1" smtClean="0">
                            <a:latin typeface="Cambria Math" panose="02040503050406030204" pitchFamily="18" charset="0"/>
                          </a:rPr>
                          <m:t>𝑡h</m:t>
                        </m:r>
                      </m:sup>
                    </m:sSup>
                  </m:oMath>
                </a14:m>
                <a:r>
                  <a:rPr lang="en-US" dirty="0"/>
                  <a:t> quantile of the distribution </a:t>
                </a:r>
                <a14:m>
                  <m:oMath xmlns:m="http://schemas.openxmlformats.org/officeDocument/2006/math">
                    <m:r>
                      <a:rPr lang="en-US" i="1" smtClean="0">
                        <a:latin typeface="Cambria Math" panose="02040503050406030204" pitchFamily="18" charset="0"/>
                      </a:rPr>
                      <m:t>𝑌</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=0</m:t>
                    </m:r>
                  </m:oMath>
                </a14:m>
                <a:r>
                  <a:rPr lang="en-US" dirty="0"/>
                  <a:t>)</a:t>
                </a:r>
              </a:p>
              <a:p>
                <a:pPr marL="0" indent="0">
                  <a:buSzPct val="100000"/>
                  <a:buFont typeface="Arial"/>
                  <a:buNone/>
                </a:pPr>
                <a:endParaRPr lang="en-US" dirty="0"/>
              </a:p>
              <a:p>
                <a:pPr>
                  <a:buSzPct val="100000"/>
                </a:pP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i="1" smtClean="0">
                                <a:latin typeface="Cambria Math" panose="02040503050406030204" pitchFamily="18" charset="0"/>
                              </a:rPr>
                              <m:t>1,</m:t>
                            </m:r>
                            <m:r>
                              <a:rPr lang="en-US" i="1" smtClean="0">
                                <a:latin typeface="Cambria Math" panose="02040503050406030204" pitchFamily="18" charset="0"/>
                              </a:rPr>
                              <m:t>𝜏</m:t>
                            </m:r>
                          </m:sub>
                        </m:sSub>
                      </m:e>
                    </m:acc>
                  </m:oMath>
                </a14:m>
                <a:r>
                  <a:rPr lang="en-US" dirty="0"/>
                  <a:t> is the estimated change in the </a:t>
                </a:r>
                <a14:m>
                  <m:oMath xmlns:m="http://schemas.openxmlformats.org/officeDocument/2006/math">
                    <m:sSup>
                      <m:sSupPr>
                        <m:ctrlPr>
                          <a:rPr lang="en-US" i="1">
                            <a:solidFill>
                              <a:srgbClr val="FF9300"/>
                            </a:solidFill>
                            <a:latin typeface="Cambria Math" panose="02040503050406030204" pitchFamily="18" charset="0"/>
                          </a:rPr>
                        </m:ctrlPr>
                      </m:sSupPr>
                      <m:e>
                        <m:r>
                          <a:rPr lang="en-US" i="1">
                            <a:solidFill>
                              <a:srgbClr val="FF9300"/>
                            </a:solidFill>
                            <a:latin typeface="Cambria Math" panose="02040503050406030204" pitchFamily="18" charset="0"/>
                          </a:rPr>
                          <m:t>𝜏</m:t>
                        </m:r>
                      </m:e>
                      <m:sup>
                        <m:r>
                          <a:rPr lang="en-US" i="1">
                            <a:solidFill>
                              <a:srgbClr val="FF9300"/>
                            </a:solidFill>
                            <a:latin typeface="Cambria Math" panose="02040503050406030204" pitchFamily="18" charset="0"/>
                          </a:rPr>
                          <m:t>𝑡h</m:t>
                        </m:r>
                      </m:sup>
                    </m:sSup>
                  </m:oMath>
                </a14:m>
                <a:r>
                  <a:rPr lang="en-US" dirty="0">
                    <a:solidFill>
                      <a:srgbClr val="FF9300"/>
                    </a:solidFill>
                  </a:rPr>
                  <a:t> quantile of the conditional distribution of </a:t>
                </a:r>
                <a14:m>
                  <m:oMath xmlns:m="http://schemas.openxmlformats.org/officeDocument/2006/math">
                    <m:r>
                      <a:rPr lang="en-US" i="1" smtClean="0">
                        <a:solidFill>
                          <a:srgbClr val="FF9300"/>
                        </a:solidFill>
                        <a:latin typeface="Cambria Math" panose="02040503050406030204" pitchFamily="18" charset="0"/>
                      </a:rPr>
                      <m:t>𝑌</m:t>
                    </m:r>
                  </m:oMath>
                </a14:m>
                <a:r>
                  <a:rPr lang="en-US" dirty="0"/>
                  <a:t> for a one-unit change in </a:t>
                </a:r>
                <a14:m>
                  <m:oMath xmlns:m="http://schemas.openxmlformats.org/officeDocument/2006/math">
                    <m:r>
                      <a:rPr lang="en-US" i="1" smtClean="0">
                        <a:latin typeface="Cambria Math" panose="02040503050406030204" pitchFamily="18" charset="0"/>
                      </a:rPr>
                      <m:t>𝑋</m:t>
                    </m:r>
                  </m:oMath>
                </a14:m>
                <a:endParaRPr lang="en-US" dirty="0"/>
              </a:p>
              <a:p>
                <a:pPr lvl="1">
                  <a:buSzPct val="100000"/>
                </a:pPr>
                <a:r>
                  <a:rPr lang="en-US" dirty="0"/>
                  <a:t>If </a:t>
                </a:r>
                <a14:m>
                  <m:oMath xmlns:m="http://schemas.openxmlformats.org/officeDocument/2006/math">
                    <m:r>
                      <a:rPr lang="en-US" i="1">
                        <a:latin typeface="Cambria Math" panose="02040503050406030204" pitchFamily="18" charset="0"/>
                      </a:rPr>
                      <m:t>𝑋</m:t>
                    </m:r>
                    <m:r>
                      <a:rPr lang="en-US" i="1" smtClean="0">
                        <a:latin typeface="Cambria Math" panose="02040503050406030204" pitchFamily="18" charset="0"/>
                      </a:rPr>
                      <m:t>={0,1}</m:t>
                    </m:r>
                  </m:oMath>
                </a14:m>
                <a:r>
                  <a:rPr lang="en-US" dirty="0"/>
                  <a:t>, then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r>
                              <a:rPr lang="en-US" i="1">
                                <a:latin typeface="Cambria Math" panose="02040503050406030204" pitchFamily="18" charset="0"/>
                              </a:rPr>
                              <m:t>𝜏</m:t>
                            </m:r>
                          </m:sub>
                        </m:sSub>
                      </m:e>
                    </m:acc>
                  </m:oMath>
                </a14:m>
                <a:r>
                  <a:rPr lang="en-US" dirty="0"/>
                  <a:t> is the estimated difference in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𝜏</m:t>
                        </m:r>
                      </m:e>
                      <m:sup>
                        <m:r>
                          <a:rPr lang="en-US" i="1" smtClean="0">
                            <a:latin typeface="Cambria Math" panose="02040503050406030204" pitchFamily="18" charset="0"/>
                          </a:rPr>
                          <m:t>𝑡h</m:t>
                        </m:r>
                      </m:sup>
                    </m:sSup>
                  </m:oMath>
                </a14:m>
                <a:r>
                  <a:rPr lang="en-US" dirty="0"/>
                  <a:t> quantile of </a:t>
                </a:r>
                <a14:m>
                  <m:oMath xmlns:m="http://schemas.openxmlformats.org/officeDocument/2006/math">
                    <m:r>
                      <a:rPr lang="en-US" i="1" smtClean="0">
                        <a:latin typeface="Cambria Math" panose="02040503050406030204" pitchFamily="18" charset="0"/>
                      </a:rPr>
                      <m:t>𝑌</m:t>
                    </m:r>
                  </m:oMath>
                </a14:m>
                <a:r>
                  <a:rPr lang="en-US" dirty="0"/>
                  <a:t> when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=1</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=0</m:t>
                    </m:r>
                  </m:oMath>
                </a14:m>
                <a:endParaRPr lang="en-US" dirty="0"/>
              </a:p>
            </p:txBody>
          </p:sp>
        </mc:Choice>
        <mc:Fallback>
          <p:sp>
            <p:nvSpPr>
              <p:cNvPr id="4" name="Content Placeholder 2">
                <a:extLst>
                  <a:ext uri="{FF2B5EF4-FFF2-40B4-BE49-F238E27FC236}">
                    <a16:creationId xmlns:a16="http://schemas.microsoft.com/office/drawing/2014/main" id="{EA86A314-17BA-8E8A-3E97-E91E9BB54B1F}"/>
                  </a:ext>
                </a:extLst>
              </p:cNvPr>
              <p:cNvSpPr txBox="1">
                <a:spLocks noRot="1" noChangeAspect="1" noMove="1" noResize="1" noEditPoints="1" noAdjustHandles="1" noChangeArrowheads="1" noChangeShapeType="1" noTextEdit="1"/>
              </p:cNvSpPr>
              <p:nvPr/>
            </p:nvSpPr>
            <p:spPr>
              <a:xfrm>
                <a:off x="838200" y="1825625"/>
                <a:ext cx="10515600" cy="4667250"/>
              </a:xfrm>
              <a:prstGeom prst="rect">
                <a:avLst/>
              </a:prstGeom>
              <a:blipFill>
                <a:blip r:embed="rId3"/>
                <a:stretch>
                  <a:fillRect r="-241" b="-1626"/>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8"/>
          <p:cNvSpPr txBox="1">
            <a:spLocks noGrp="1"/>
          </p:cNvSpPr>
          <p:nvPr>
            <p:ph type="title"/>
          </p:nvPr>
        </p:nvSpPr>
        <p:spPr>
          <a:xfrm>
            <a:off x="838200" y="2917031"/>
            <a:ext cx="10515600" cy="285273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a:solidFill>
                  <a:srgbClr val="F2494C"/>
                </a:solidFill>
              </a:rPr>
              <a:t>Just as linear regression models the conditional expectation function, conditional quantile regression models the conditional quantile function</a:t>
            </a:r>
            <a:endParaRPr/>
          </a:p>
        </p:txBody>
      </p:sp>
      <p:sp>
        <p:nvSpPr>
          <p:cNvPr id="346" name="Google Shape;346;p1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347" name="Google Shape;347;p118"/>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8" name="Google Shape;288;g2b790785aef_0_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pic>
        <p:nvPicPr>
          <p:cNvPr id="4" name="Picture 3">
            <a:extLst>
              <a:ext uri="{FF2B5EF4-FFF2-40B4-BE49-F238E27FC236}">
                <a16:creationId xmlns:a16="http://schemas.microsoft.com/office/drawing/2014/main" id="{E738AF95-7D8D-7452-3B53-DB8F60706006}"/>
              </a:ext>
            </a:extLst>
          </p:cNvPr>
          <p:cNvPicPr>
            <a:picLocks noChangeAspect="1"/>
          </p:cNvPicPr>
          <p:nvPr/>
        </p:nvPicPr>
        <p:blipFill>
          <a:blip r:embed="rId3"/>
          <a:stretch>
            <a:fillRect/>
          </a:stretch>
        </p:blipFill>
        <p:spPr>
          <a:xfrm>
            <a:off x="2209800" y="838200"/>
            <a:ext cx="7772400" cy="5181600"/>
          </a:xfrm>
          <a:prstGeom prst="rect">
            <a:avLst/>
          </a:prstGeom>
        </p:spPr>
      </p:pic>
    </p:spTree>
    <p:extLst>
      <p:ext uri="{BB962C8B-B14F-4D97-AF65-F5344CB8AC3E}">
        <p14:creationId xmlns:p14="http://schemas.microsoft.com/office/powerpoint/2010/main" val="1885406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pic>
        <p:nvPicPr>
          <p:cNvPr id="4" name="Picture 3">
            <a:extLst>
              <a:ext uri="{FF2B5EF4-FFF2-40B4-BE49-F238E27FC236}">
                <a16:creationId xmlns:a16="http://schemas.microsoft.com/office/drawing/2014/main" id="{3682FEB0-3FF9-65F4-7BE0-9F68712ADAE3}"/>
              </a:ext>
            </a:extLst>
          </p:cNvPr>
          <p:cNvPicPr>
            <a:picLocks noChangeAspect="1"/>
          </p:cNvPicPr>
          <p:nvPr/>
        </p:nvPicPr>
        <p:blipFill>
          <a:blip r:embed="rId3"/>
          <a:stretch>
            <a:fillRect/>
          </a:stretch>
        </p:blipFill>
        <p:spPr>
          <a:xfrm>
            <a:off x="256548" y="640273"/>
            <a:ext cx="11678904" cy="5577453"/>
          </a:xfrm>
          <a:prstGeom prst="rect">
            <a:avLst/>
          </a:prstGeom>
        </p:spPr>
      </p:pic>
    </p:spTree>
    <p:extLst>
      <p:ext uri="{BB962C8B-B14F-4D97-AF65-F5344CB8AC3E}">
        <p14:creationId xmlns:p14="http://schemas.microsoft.com/office/powerpoint/2010/main" val="3075135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132"/>
          <p:cNvSpPr txBox="1">
            <a:spLocks noGrp="1"/>
          </p:cNvSpPr>
          <p:nvPr>
            <p:ph type="title"/>
          </p:nvPr>
        </p:nvSpPr>
        <p:spPr>
          <a:xfrm>
            <a:off x="838199" y="365125"/>
            <a:ext cx="1079435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Regression lines ≈ Conditional functions </a:t>
            </a:r>
            <a:endParaRPr dirty="0"/>
          </a:p>
        </p:txBody>
      </p:sp>
      <p:sp>
        <p:nvSpPr>
          <p:cNvPr id="372" name="Google Shape;372;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B10F104-802E-2FF3-E8CC-6F5D5D3A4672}"/>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Recall that the population linear regression line is a model of the CEF for the mean</a:t>
                </a:r>
              </a:p>
              <a:p>
                <a:pPr marL="0" indent="0">
                  <a:buSzPct val="100000"/>
                  <a:buFont typeface="Arial"/>
                  <a:buNone/>
                </a:pPr>
                <a:endParaRPr lang="en-US" dirty="0"/>
              </a:p>
              <a:p>
                <a:pPr marL="0" indent="0">
                  <a:buSzPct val="100000"/>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smtClean="0">
                          <a:latin typeface="Cambria Math" panose="02040503050406030204" pitchFamily="18" charset="0"/>
                        </a:rPr>
                        <m:t>𝑌</m:t>
                      </m:r>
                      <m:r>
                        <a:rPr lang="en-US" i="1" smtClean="0">
                          <a:latin typeface="Cambria Math" panose="02040503050406030204" pitchFamily="18" charset="0"/>
                        </a:rPr>
                        <m:t>|</m:t>
                      </m:r>
                      <m:r>
                        <a:rPr lang="en-US" i="1" smtClean="0">
                          <a:latin typeface="Cambria Math" panose="02040503050406030204" pitchFamily="18" charset="0"/>
                        </a:rPr>
                        <m:t>𝑋</m:t>
                      </m:r>
                      <m:r>
                        <a:rPr lang="en-US" b="0" i="1" smtClean="0">
                          <a:latin typeface="Cambria Math" panose="02040503050406030204" pitchFamily="18" charset="0"/>
                        </a:rPr>
                        <m:t>]</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0</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oMath>
                  </m:oMathPara>
                </a14:m>
                <a:endParaRPr lang="en-US" dirty="0"/>
              </a:p>
              <a:p>
                <a:pPr marL="0" indent="0">
                  <a:buSzPct val="100000"/>
                  <a:buFont typeface="Arial"/>
                  <a:buNone/>
                </a:pPr>
                <a:endParaRPr lang="en-US" dirty="0"/>
              </a:p>
              <a:p>
                <a:pPr>
                  <a:buSzPct val="100000"/>
                </a:pPr>
                <a:r>
                  <a:rPr lang="en-US" dirty="0"/>
                  <a:t>And that the population conditional quantile regression line is a model of the CQF for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i="1">
                            <a:latin typeface="Cambria Math" panose="02040503050406030204" pitchFamily="18" charset="0"/>
                          </a:rPr>
                          <m:t>𝑡h</m:t>
                        </m:r>
                      </m:sup>
                    </m:sSup>
                  </m:oMath>
                </a14:m>
                <a:r>
                  <a:rPr lang="en-US" dirty="0"/>
                  <a:t> quantile, where </a:t>
                </a:r>
                <a14:m>
                  <m:oMath xmlns:m="http://schemas.openxmlformats.org/officeDocument/2006/math">
                    <m:r>
                      <a:rPr lang="en-US" i="1">
                        <a:latin typeface="Cambria Math" panose="02040503050406030204" pitchFamily="18" charset="0"/>
                      </a:rPr>
                      <m:t>𝜏</m:t>
                    </m:r>
                    <m:r>
                      <a:rPr lang="en-US" i="1">
                        <a:latin typeface="Cambria Math" panose="02040503050406030204" pitchFamily="18" charset="0"/>
                      </a:rPr>
                      <m:t>∈(0,1)</m:t>
                    </m:r>
                  </m:oMath>
                </a14:m>
                <a:endParaRPr lang="en-US" dirty="0"/>
              </a:p>
              <a:p>
                <a:pPr marL="0" indent="0">
                  <a:buSzPct val="100000"/>
                  <a:buNone/>
                </a:pPr>
                <a:endParaRPr lang="en-US" dirty="0"/>
              </a:p>
              <a:p>
                <a:pPr marL="0" indent="0">
                  <a:buSzPct val="10000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𝜏</m:t>
                          </m:r>
                        </m:sub>
                      </m:sSub>
                      <m:r>
                        <a:rPr lang="en-US" b="0" i="1" smtClean="0">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0,</m:t>
                          </m:r>
                          <m:r>
                            <a:rPr lang="en-US" i="1">
                              <a:latin typeface="Cambria Math" panose="02040503050406030204" pitchFamily="18" charset="0"/>
                            </a:rPr>
                            <m:t>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1,</m:t>
                          </m:r>
                          <m:r>
                            <a:rPr lang="en-US" i="1">
                              <a:latin typeface="Cambria Math" panose="02040503050406030204" pitchFamily="18" charset="0"/>
                            </a:rPr>
                            <m:t>𝜏</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dirty="0"/>
              </a:p>
              <a:p>
                <a:pPr marL="0" indent="0">
                  <a:buSzPct val="100000"/>
                  <a:buFont typeface="Arial"/>
                  <a:buNone/>
                </a:pPr>
                <a:endParaRPr lang="en-US" dirty="0"/>
              </a:p>
            </p:txBody>
          </p:sp>
        </mc:Choice>
        <mc:Fallback xmlns="">
          <p:sp>
            <p:nvSpPr>
              <p:cNvPr id="5" name="Content Placeholder 2">
                <a:extLst>
                  <a:ext uri="{FF2B5EF4-FFF2-40B4-BE49-F238E27FC236}">
                    <a16:creationId xmlns:a16="http://schemas.microsoft.com/office/drawing/2014/main" id="{4B10F104-802E-2FF3-E8CC-6F5D5D3A4672}"/>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C8E9-87A0-6492-239E-51EB8D90E9FD}"/>
              </a:ext>
            </a:extLst>
          </p:cNvPr>
          <p:cNvSpPr>
            <a:spLocks noGrp="1"/>
          </p:cNvSpPr>
          <p:nvPr>
            <p:ph type="title"/>
          </p:nvPr>
        </p:nvSpPr>
        <p:spPr/>
        <p:txBody>
          <a:bodyPr/>
          <a:lstStyle/>
          <a:p>
            <a:r>
              <a:rPr lang="en-US" b="1" dirty="0">
                <a:solidFill>
                  <a:srgbClr val="468C8A"/>
                </a:solidFill>
              </a:rPr>
              <a:t>Coefficients of the population linear regression 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D747C-72D1-7438-05EE-2BCD9730A908}"/>
                  </a:ext>
                </a:extLst>
              </p:cNvPr>
              <p:cNvSpPr>
                <a:spLocks noGrp="1"/>
              </p:cNvSpPr>
              <p:nvPr>
                <p:ph idx="1"/>
              </p:nvPr>
            </p:nvSpPr>
            <p:spPr/>
            <p:txBody>
              <a:bodyPr>
                <a:normAutofit/>
              </a:bodyPr>
              <a:lstStyle/>
              <a:p>
                <a:pPr>
                  <a:lnSpc>
                    <a:spcPct val="120000"/>
                  </a:lnSpc>
                  <a:buSzPct val="100000"/>
                </a:pPr>
                <a:r>
                  <a:rPr lang="en-US" dirty="0"/>
                  <a:t>We can calculate the coefficients of the population linear regression line by </a:t>
                </a:r>
                <a:r>
                  <a:rPr lang="en-US" dirty="0">
                    <a:solidFill>
                      <a:srgbClr val="FF9300"/>
                    </a:solidFill>
                  </a:rPr>
                  <a:t>minimizing the sum of squared errors</a:t>
                </a:r>
              </a:p>
              <a:p>
                <a:pPr marL="0" indent="0">
                  <a:buSzPct val="100000"/>
                  <a:buNone/>
                </a:pPr>
                <a:endParaRPr lang="en-US" sz="1200" dirty="0"/>
              </a:p>
              <a:p>
                <a:pPr marL="0" indent="0">
                  <a:buSzPct val="10000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𝜖</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e>
                      </m:func>
                    </m:oMath>
                  </m:oMathPara>
                </a14:m>
                <a:endParaRPr lang="en-US" dirty="0"/>
              </a:p>
              <a:p>
                <a:pPr marL="114300" indent="0">
                  <a:buSzPct val="100000"/>
                  <a:buNone/>
                </a:pPr>
                <a:endParaRPr lang="en-US" dirty="0"/>
              </a:p>
            </p:txBody>
          </p:sp>
        </mc:Choice>
        <mc:Fallback xmlns="">
          <p:sp>
            <p:nvSpPr>
              <p:cNvPr id="3" name="Content Placeholder 2">
                <a:extLst>
                  <a:ext uri="{FF2B5EF4-FFF2-40B4-BE49-F238E27FC236}">
                    <a16:creationId xmlns:a16="http://schemas.microsoft.com/office/drawing/2014/main" id="{E9DD747C-72D1-7438-05EE-2BCD9730A908}"/>
                  </a:ext>
                </a:extLst>
              </p:cNvPr>
              <p:cNvSpPr>
                <a:spLocks noGrp="1" noRot="1" noChangeAspect="1" noMove="1" noResize="1" noEditPoints="1" noAdjustHandles="1" noChangeArrowheads="1" noChangeShapeType="1" noTextEdit="1"/>
              </p:cNvSpPr>
              <p:nvPr>
                <p:ph idx="1"/>
              </p:nvPr>
            </p:nvSpPr>
            <p:spPr>
              <a:blipFill>
                <a:blip r:embed="rId3"/>
                <a:stretch>
                  <a:fillRect t="-3198" b="-52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BDF341-BE4D-1DAC-4DC1-52E7EAAA65AE}"/>
              </a:ext>
            </a:extLst>
          </p:cNvPr>
          <p:cNvSpPr>
            <a:spLocks noGrp="1"/>
          </p:cNvSpPr>
          <p:nvPr>
            <p:ph type="sldNum" sz="quarter" idx="12"/>
          </p:nvPr>
        </p:nvSpPr>
        <p:spPr/>
        <p:txBody>
          <a:bodyPr/>
          <a:lstStyle/>
          <a:p>
            <a:fld id="{59AE00EF-AE84-4193-80D9-56955F3C2EE7}" type="slidenum">
              <a:rPr lang="en-US" smtClean="0"/>
              <a:t>48</a:t>
            </a:fld>
            <a:endParaRPr lang="en-US"/>
          </a:p>
        </p:txBody>
      </p:sp>
    </p:spTree>
    <p:extLst>
      <p:ext uri="{BB962C8B-B14F-4D97-AF65-F5344CB8AC3E}">
        <p14:creationId xmlns:p14="http://schemas.microsoft.com/office/powerpoint/2010/main" val="1211074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3F1D-EC56-E6AC-EC30-A5941AE81402}"/>
              </a:ext>
            </a:extLst>
          </p:cNvPr>
          <p:cNvSpPr>
            <a:spLocks noGrp="1"/>
          </p:cNvSpPr>
          <p:nvPr>
            <p:ph type="title"/>
          </p:nvPr>
        </p:nvSpPr>
        <p:spPr/>
        <p:txBody>
          <a:bodyPr/>
          <a:lstStyle/>
          <a:p>
            <a:r>
              <a:rPr lang="en-US" b="1" dirty="0">
                <a:solidFill>
                  <a:srgbClr val="468C8A"/>
                </a:solidFill>
              </a:rPr>
              <a:t>Estimating linear regression coefficients in our sample</a:t>
            </a:r>
            <a:endParaRPr lang="en-US" dirty="0"/>
          </a:p>
        </p:txBody>
      </p:sp>
      <p:sp>
        <p:nvSpPr>
          <p:cNvPr id="3" name="Content Placeholder 2">
            <a:extLst>
              <a:ext uri="{FF2B5EF4-FFF2-40B4-BE49-F238E27FC236}">
                <a16:creationId xmlns:a16="http://schemas.microsoft.com/office/drawing/2014/main" id="{2064EF2C-BC9B-1211-0BC7-E99BF455516B}"/>
              </a:ext>
            </a:extLst>
          </p:cNvPr>
          <p:cNvSpPr>
            <a:spLocks noGrp="1"/>
          </p:cNvSpPr>
          <p:nvPr>
            <p:ph idx="1"/>
          </p:nvPr>
        </p:nvSpPr>
        <p:spPr/>
        <p:txBody>
          <a:bodyPr>
            <a:normAutofit/>
          </a:bodyPr>
          <a:lstStyle/>
          <a:p>
            <a:pPr>
              <a:buSzPct val="100000"/>
            </a:pPr>
            <a:r>
              <a:rPr lang="en-US" dirty="0"/>
              <a:t>There are several ways to estimate coefficients of the sample linear regression</a:t>
            </a:r>
          </a:p>
          <a:p>
            <a:pPr lvl="1">
              <a:buSzPct val="100000"/>
            </a:pPr>
            <a:r>
              <a:rPr lang="en-US" dirty="0"/>
              <a:t>Ordinary Least Squares</a:t>
            </a:r>
          </a:p>
          <a:p>
            <a:pPr lvl="1">
              <a:buSzPct val="100000"/>
            </a:pPr>
            <a:r>
              <a:rPr lang="en-US" dirty="0"/>
              <a:t>Moment estimator</a:t>
            </a:r>
          </a:p>
          <a:p>
            <a:pPr lvl="1">
              <a:buSzPct val="100000"/>
            </a:pPr>
            <a:r>
              <a:rPr lang="en-US" dirty="0"/>
              <a:t>Maximum likelihood estimator</a:t>
            </a:r>
          </a:p>
          <a:p>
            <a:pPr marL="0" indent="0">
              <a:buNone/>
            </a:pPr>
            <a:endParaRPr lang="en-US" dirty="0"/>
          </a:p>
        </p:txBody>
      </p:sp>
      <p:sp>
        <p:nvSpPr>
          <p:cNvPr id="4" name="Slide Number Placeholder 3">
            <a:extLst>
              <a:ext uri="{FF2B5EF4-FFF2-40B4-BE49-F238E27FC236}">
                <a16:creationId xmlns:a16="http://schemas.microsoft.com/office/drawing/2014/main" id="{DBC48D3E-7064-1EA4-E714-6206E7A0ED9A}"/>
              </a:ext>
            </a:extLst>
          </p:cNvPr>
          <p:cNvSpPr>
            <a:spLocks noGrp="1"/>
          </p:cNvSpPr>
          <p:nvPr>
            <p:ph type="sldNum" sz="quarter" idx="12"/>
          </p:nvPr>
        </p:nvSpPr>
        <p:spPr/>
        <p:txBody>
          <a:bodyPr/>
          <a:lstStyle/>
          <a:p>
            <a:fld id="{59AE00EF-AE84-4193-80D9-56955F3C2EE7}" type="slidenum">
              <a:rPr lang="en-US" smtClean="0"/>
              <a:t>49</a:t>
            </a:fld>
            <a:endParaRPr lang="en-US"/>
          </a:p>
        </p:txBody>
      </p:sp>
    </p:spTree>
    <p:extLst>
      <p:ext uri="{BB962C8B-B14F-4D97-AF65-F5344CB8AC3E}">
        <p14:creationId xmlns:p14="http://schemas.microsoft.com/office/powerpoint/2010/main" val="979392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Overall learning aims</a:t>
            </a:r>
            <a:endParaRPr/>
          </a:p>
        </p:txBody>
      </p:sp>
      <p:sp>
        <p:nvSpPr>
          <p:cNvPr id="118" name="Google Shape;11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aphicFrame>
        <p:nvGraphicFramePr>
          <p:cNvPr id="119" name="Google Shape;119;p5"/>
          <p:cNvGraphicFramePr/>
          <p:nvPr>
            <p:extLst>
              <p:ext uri="{D42A27DB-BD31-4B8C-83A1-F6EECF244321}">
                <p14:modId xmlns:p14="http://schemas.microsoft.com/office/powerpoint/2010/main" val="1717363359"/>
              </p:ext>
            </p:extLst>
          </p:nvPr>
        </p:nvGraphicFramePr>
        <p:xfrm>
          <a:off x="838200" y="2146300"/>
          <a:ext cx="10972800" cy="3108980"/>
        </p:xfrm>
        <a:graphic>
          <a:graphicData uri="http://schemas.openxmlformats.org/drawingml/2006/table">
            <a:tbl>
              <a:tblPr firstRow="1" bandRow="1">
                <a:noFill/>
                <a:tableStyleId>{FB4756AE-ACC1-4F6F-B641-2C8A4B7F3228}</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65750">
                <a:tc>
                  <a:txBody>
                    <a:bodyPr/>
                    <a:lstStyle/>
                    <a:p>
                      <a:pPr marL="0" marR="0" lvl="0" indent="0" algn="ctr" rtl="0">
                        <a:spcBef>
                          <a:spcPts val="0"/>
                        </a:spcBef>
                        <a:spcAft>
                          <a:spcPts val="0"/>
                        </a:spcAft>
                        <a:buNone/>
                      </a:pPr>
                      <a:r>
                        <a:rPr lang="en-US" sz="1800" b="1">
                          <a:solidFill>
                            <a:srgbClr val="F2494C"/>
                          </a:solidFill>
                        </a:rPr>
                        <a:t>Theory</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solidFill>
                            <a:srgbClr val="BFBFBF"/>
                          </a:solidFill>
                        </a:rPr>
                        <a:t>Practice</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14400">
                <a:tc>
                  <a:txBody>
                    <a:bodyPr/>
                    <a:lstStyle/>
                    <a:p>
                      <a:pPr marL="0" marR="0" lvl="0" indent="0" algn="l" rtl="0">
                        <a:spcBef>
                          <a:spcPts val="0"/>
                        </a:spcBef>
                        <a:spcAft>
                          <a:spcPts val="0"/>
                        </a:spcAft>
                        <a:buNone/>
                      </a:pPr>
                      <a:r>
                        <a:rPr lang="en-US" sz="1800"/>
                        <a:t>What is quantile regression and why do we care about it?</a:t>
                      </a:r>
                      <a:endParaRPr/>
                    </a:p>
                  </a:txBody>
                  <a:tcPr marL="91450" marR="91450" marT="45725" marB="45725">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r>
                        <a:rPr lang="en-US" sz="1800">
                          <a:solidFill>
                            <a:srgbClr val="BFBFBF"/>
                          </a:solidFill>
                        </a:rPr>
                        <a:t>How do we run quantile regression analyses in R?</a:t>
                      </a:r>
                      <a:endParaRPr/>
                    </a:p>
                  </a:txBody>
                  <a:tcPr marL="91450" marR="91450" marT="45725" marB="45725">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914400">
                <a:tc>
                  <a:txBody>
                    <a:bodyPr/>
                    <a:lstStyle/>
                    <a:p>
                      <a:pPr marL="0" marR="0" lvl="0" indent="0" algn="l" rtl="0">
                        <a:spcBef>
                          <a:spcPts val="0"/>
                        </a:spcBef>
                        <a:spcAft>
                          <a:spcPts val="0"/>
                        </a:spcAft>
                        <a:buNone/>
                      </a:pPr>
                      <a:r>
                        <a:rPr lang="en-US" sz="1800"/>
                        <a:t>How does quantile regression differ from mean regression?</a:t>
                      </a:r>
                      <a:endParaRPr/>
                    </a:p>
                  </a:txBody>
                  <a:tcPr marL="91450" marR="91450" marT="45725" marB="45725">
                    <a:lnR w="9525" cap="flat" cmpd="sng">
                      <a:solidFill>
                        <a:srgbClr val="000000">
                          <a:alpha val="0"/>
                        </a:srgbClr>
                      </a:solidFill>
                      <a:prstDash val="solid"/>
                      <a:round/>
                      <a:headEnd type="none" w="sm" len="sm"/>
                      <a:tailEnd type="none" w="sm" len="sm"/>
                    </a:lnR>
                  </a:tcPr>
                </a:tc>
                <a:tc>
                  <a:txBody>
                    <a:bodyPr/>
                    <a:lstStyle/>
                    <a:p>
                      <a:pPr marL="0" marR="0" lvl="0" indent="0" algn="l" rtl="0">
                        <a:spcBef>
                          <a:spcPts val="0"/>
                        </a:spcBef>
                        <a:spcAft>
                          <a:spcPts val="0"/>
                        </a:spcAft>
                        <a:buNone/>
                      </a:pPr>
                      <a:r>
                        <a:rPr lang="en-US" sz="1800">
                          <a:solidFill>
                            <a:srgbClr val="BFBFBF"/>
                          </a:solidFill>
                        </a:rPr>
                        <a:t>How can we visualize quantile regression coefficients?</a:t>
                      </a:r>
                      <a:endParaRPr>
                        <a:solidFill>
                          <a:srgbClr val="BFBFBF"/>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914400">
                <a:tc>
                  <a:txBody>
                    <a:bodyPr/>
                    <a:lstStyle/>
                    <a:p>
                      <a:pPr marL="0" marR="0" lvl="0" indent="0" algn="l" rtl="0">
                        <a:spcBef>
                          <a:spcPts val="0"/>
                        </a:spcBef>
                        <a:spcAft>
                          <a:spcPts val="0"/>
                        </a:spcAft>
                        <a:buNone/>
                      </a:pPr>
                      <a:r>
                        <a:rPr lang="en-US" sz="1800"/>
                        <a:t>How do estimators targeted at quantiles of the conditional vs. unconditional outcome distributions differ from one another?</a:t>
                      </a:r>
                      <a:endParaRPr/>
                    </a:p>
                  </a:txBody>
                  <a:tcPr marL="91450" marR="91450" marT="45725" marB="45725">
                    <a:lnR w="9525" cap="flat" cmpd="sng">
                      <a:solidFill>
                        <a:srgbClr val="000000">
                          <a:alpha val="0"/>
                        </a:srgbClr>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dirty="0">
                        <a:solidFill>
                          <a:srgbClr val="BFBFBF"/>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7E9C-53FD-FB6D-FB21-8A7A733AFA2E}"/>
              </a:ext>
            </a:extLst>
          </p:cNvPr>
          <p:cNvSpPr>
            <a:spLocks noGrp="1"/>
          </p:cNvSpPr>
          <p:nvPr>
            <p:ph type="title"/>
          </p:nvPr>
        </p:nvSpPr>
        <p:spPr/>
        <p:txBody>
          <a:bodyPr/>
          <a:lstStyle/>
          <a:p>
            <a:r>
              <a:rPr lang="en-US" b="1" dirty="0">
                <a:solidFill>
                  <a:srgbClr val="468C8A"/>
                </a:solidFill>
              </a:rPr>
              <a:t>Ordinary Least Squares (OLS)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A7C4BB-9B24-C951-D4A3-2BAB76917A43}"/>
                  </a:ext>
                </a:extLst>
              </p:cNvPr>
              <p:cNvSpPr>
                <a:spLocks noGrp="1"/>
              </p:cNvSpPr>
              <p:nvPr>
                <p:ph idx="1"/>
              </p:nvPr>
            </p:nvSpPr>
            <p:spPr/>
            <p:txBody>
              <a:bodyPr>
                <a:normAutofit fontScale="85000" lnSpcReduction="20000"/>
              </a:bodyPr>
              <a:lstStyle/>
              <a:p>
                <a:r>
                  <a:rPr lang="en-US" dirty="0"/>
                  <a:t>We could write the linear regression model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i="1">
                        <a:latin typeface="Cambria Math" panose="02040503050406030204" pitchFamily="18" charset="0"/>
                      </a:rPr>
                      <m:t>𝑋</m:t>
                    </m:r>
                  </m:oMath>
                </a14:m>
                <a:r>
                  <a:rPr lang="en-US" dirty="0"/>
                  <a:t> is a matrix of independent variables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is a vector of coefficients</a:t>
                </a:r>
              </a:p>
              <a:p>
                <a:endParaRPr lang="en-US" dirty="0"/>
              </a:p>
              <a:p>
                <a:r>
                  <a:rPr lang="en-US" dirty="0"/>
                  <a:t>Minimize our estimate of the sum of squared errors, that is</a:t>
                </a: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lim>
                          </m:limLow>
                        </m:fName>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d>
                                </m:e>
                                <m:sup>
                                  <m:r>
                                    <a:rPr lang="en-US" b="0" i="1" smtClean="0">
                                      <a:latin typeface="Cambria Math" panose="02040503050406030204" pitchFamily="18" charset="0"/>
                                    </a:rPr>
                                    <m:t>2</m:t>
                                  </m:r>
                                </m:sup>
                              </m:sSup>
                            </m:e>
                          </m:nary>
                        </m:e>
                      </m:fun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𝛽</m:t>
                          </m:r>
                        </m:e>
                      </m:acc>
                      <m:r>
                        <a:rPr lang="en-US" i="1" dirty="0">
                          <a:latin typeface="Cambria Math" panose="02040503050406030204" pitchFamily="18" charset="0"/>
                        </a:rPr>
                        <m:t>=</m:t>
                      </m: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𝑋</m:t>
                                  </m:r>
                                </m:e>
                                <m:sup>
                                  <m:r>
                                    <a:rPr lang="en-US" i="1" dirty="0">
                                      <a:latin typeface="Cambria Math" panose="02040503050406030204" pitchFamily="18" charset="0"/>
                                    </a:rPr>
                                    <m:t>′</m:t>
                                  </m:r>
                                </m:sup>
                              </m:sSup>
                              <m:r>
                                <a:rPr lang="en-US" i="1" dirty="0">
                                  <a:latin typeface="Cambria Math" panose="02040503050406030204" pitchFamily="18" charset="0"/>
                                </a:rPr>
                                <m:t>𝑋</m:t>
                              </m:r>
                            </m:e>
                          </m:d>
                        </m:e>
                        <m:sup>
                          <m:r>
                            <a:rPr lang="en-US" i="1" dirty="0">
                              <a:latin typeface="Cambria Math" panose="02040503050406030204" pitchFamily="18" charset="0"/>
                            </a:rPr>
                            <m:t>−1</m:t>
                          </m:r>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𝑋</m:t>
                          </m:r>
                        </m:e>
                        <m:sup>
                          <m:r>
                            <a:rPr lang="en-US" i="1" dirty="0">
                              <a:latin typeface="Cambria Math" panose="02040503050406030204" pitchFamily="18" charset="0"/>
                            </a:rPr>
                            <m:t>′</m:t>
                          </m:r>
                        </m:sup>
                      </m:sSup>
                      <m:r>
                        <a:rPr lang="en-US" i="1" dirty="0">
                          <a:latin typeface="Cambria Math" panose="02040503050406030204" pitchFamily="18" charset="0"/>
                        </a:rPr>
                        <m:t>𝑌</m:t>
                      </m:r>
                      <m:r>
                        <a:rPr lang="en-US" i="1" dirty="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8BA7C4BB-9B24-C951-D4A3-2BAB76917A43}"/>
                  </a:ext>
                </a:extLst>
              </p:cNvPr>
              <p:cNvSpPr>
                <a:spLocks noGrp="1" noRot="1" noChangeAspect="1" noMove="1" noResize="1" noEditPoints="1" noAdjustHandles="1" noChangeArrowheads="1" noChangeShapeType="1" noTextEdit="1"/>
              </p:cNvSpPr>
              <p:nvPr>
                <p:ph idx="1"/>
              </p:nvPr>
            </p:nvSpPr>
            <p:spPr>
              <a:blipFill>
                <a:blip r:embed="rId2"/>
                <a:stretch>
                  <a:fillRect l="-928" t="-33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CBB5B26-E285-3AAA-488F-D46E3B5F2114}"/>
              </a:ext>
            </a:extLst>
          </p:cNvPr>
          <p:cNvSpPr>
            <a:spLocks noGrp="1"/>
          </p:cNvSpPr>
          <p:nvPr>
            <p:ph type="sldNum" sz="quarter" idx="12"/>
          </p:nvPr>
        </p:nvSpPr>
        <p:spPr/>
        <p:txBody>
          <a:bodyPr/>
          <a:lstStyle/>
          <a:p>
            <a:fld id="{59AE00EF-AE84-4193-80D9-56955F3C2EE7}" type="slidenum">
              <a:rPr lang="en-US" smtClean="0"/>
              <a:t>50</a:t>
            </a:fld>
            <a:endParaRPr lang="en-US"/>
          </a:p>
        </p:txBody>
      </p:sp>
    </p:spTree>
    <p:extLst>
      <p:ext uri="{BB962C8B-B14F-4D97-AF65-F5344CB8AC3E}">
        <p14:creationId xmlns:p14="http://schemas.microsoft.com/office/powerpoint/2010/main" val="64781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2103854"/>
            <a:ext cx="10810421" cy="265029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How do we estimate coefficients of a conditional quantile regression?</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3049996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131" descr="A person wearing glasses and a suit&#10;&#10;Description automatically generated with medium confidence"/>
          <p:cNvPicPr preferRelativeResize="0"/>
          <p:nvPr/>
        </p:nvPicPr>
        <p:blipFill rotWithShape="1">
          <a:blip r:embed="rId3">
            <a:alphaModFix/>
          </a:blip>
          <a:srcRect/>
          <a:stretch/>
        </p:blipFill>
        <p:spPr>
          <a:xfrm>
            <a:off x="199917" y="1171277"/>
            <a:ext cx="3383280" cy="4515445"/>
          </a:xfrm>
          <a:prstGeom prst="rect">
            <a:avLst/>
          </a:prstGeom>
          <a:noFill/>
          <a:ln>
            <a:noFill/>
          </a:ln>
        </p:spPr>
      </p:pic>
      <p:sp>
        <p:nvSpPr>
          <p:cNvPr id="360" name="Google Shape;360;p131"/>
          <p:cNvSpPr txBox="1"/>
          <p:nvPr/>
        </p:nvSpPr>
        <p:spPr>
          <a:xfrm>
            <a:off x="3726151" y="5774347"/>
            <a:ext cx="35262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468C8A"/>
                </a:solidFill>
                <a:latin typeface="Arial"/>
                <a:ea typeface="Arial"/>
                <a:cs typeface="Arial"/>
                <a:sym typeface="Arial"/>
              </a:rPr>
              <a:t>Gilbert Bassett, Jr. </a:t>
            </a:r>
            <a:r>
              <a:rPr lang="en-US" sz="1800" i="1">
                <a:solidFill>
                  <a:srgbClr val="BFBFBF"/>
                </a:solidFill>
                <a:latin typeface="Arial"/>
                <a:ea typeface="Arial"/>
                <a:cs typeface="Arial"/>
                <a:sym typeface="Arial"/>
              </a:rPr>
              <a:t>Source: </a:t>
            </a:r>
            <a:r>
              <a:rPr lang="en-US" sz="1800" i="1" u="sng">
                <a:solidFill>
                  <a:srgbClr val="BFBFBF"/>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1800" i="1">
              <a:solidFill>
                <a:srgbClr val="BFBFBF"/>
              </a:solidFill>
              <a:latin typeface="Arial"/>
              <a:ea typeface="Arial"/>
              <a:cs typeface="Arial"/>
              <a:sym typeface="Arial"/>
            </a:endParaRPr>
          </a:p>
        </p:txBody>
      </p:sp>
      <p:pic>
        <p:nvPicPr>
          <p:cNvPr id="361" name="Google Shape;361;p131" descr="A person smiling for the camera&#10;&#10;Description automatically generated with medium confidence"/>
          <p:cNvPicPr preferRelativeResize="0"/>
          <p:nvPr/>
        </p:nvPicPr>
        <p:blipFill rotWithShape="1">
          <a:blip r:embed="rId5">
            <a:alphaModFix/>
          </a:blip>
          <a:srcRect/>
          <a:stretch/>
        </p:blipFill>
        <p:spPr>
          <a:xfrm>
            <a:off x="3726151" y="1169586"/>
            <a:ext cx="3383280" cy="4517136"/>
          </a:xfrm>
          <a:prstGeom prst="rect">
            <a:avLst/>
          </a:prstGeom>
          <a:noFill/>
          <a:ln>
            <a:noFill/>
          </a:ln>
        </p:spPr>
      </p:pic>
      <p:sp>
        <p:nvSpPr>
          <p:cNvPr id="362" name="Google Shape;362;p131"/>
          <p:cNvSpPr txBox="1"/>
          <p:nvPr/>
        </p:nvSpPr>
        <p:spPr>
          <a:xfrm>
            <a:off x="122096" y="5776038"/>
            <a:ext cx="33832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468C8A"/>
                </a:solidFill>
                <a:latin typeface="Arial"/>
                <a:ea typeface="Arial"/>
                <a:cs typeface="Arial"/>
                <a:sym typeface="Arial"/>
              </a:rPr>
              <a:t>Roger Koenker. </a:t>
            </a:r>
            <a:r>
              <a:rPr lang="en-US" sz="1800" i="1">
                <a:solidFill>
                  <a:srgbClr val="BFBFBF"/>
                </a:solidFill>
                <a:latin typeface="Arial"/>
                <a:ea typeface="Arial"/>
                <a:cs typeface="Arial"/>
                <a:sym typeface="Arial"/>
              </a:rPr>
              <a:t>Source: </a:t>
            </a:r>
            <a:r>
              <a:rPr lang="en-US" sz="1800" i="1" u="sng">
                <a:solidFill>
                  <a:srgbClr val="BFBFBF"/>
                </a:solidFill>
                <a:latin typeface="Arial"/>
                <a:ea typeface="Arial"/>
                <a:cs typeface="Arial"/>
                <a:sym typeface="Arial"/>
                <a:hlinkClick r:id="rId6">
                  <a:extLst>
                    <a:ext uri="{A12FA001-AC4F-418D-AE19-62706E023703}">
                      <ahyp:hlinkClr xmlns:ahyp="http://schemas.microsoft.com/office/drawing/2018/hyperlinkcolor" val="tx"/>
                    </a:ext>
                  </a:extLst>
                </a:hlinkClick>
              </a:rPr>
              <a:t>link</a:t>
            </a:r>
            <a:endParaRPr sz="1800" i="1">
              <a:solidFill>
                <a:srgbClr val="BFBFBF"/>
              </a:solidFill>
              <a:latin typeface="Arial"/>
              <a:ea typeface="Arial"/>
              <a:cs typeface="Arial"/>
              <a:sym typeface="Arial"/>
            </a:endParaRPr>
          </a:p>
        </p:txBody>
      </p:sp>
      <p:pic>
        <p:nvPicPr>
          <p:cNvPr id="363" name="Google Shape;363;p131"/>
          <p:cNvPicPr preferRelativeResize="0"/>
          <p:nvPr/>
        </p:nvPicPr>
        <p:blipFill rotWithShape="1">
          <a:blip r:embed="rId7">
            <a:alphaModFix/>
          </a:blip>
          <a:srcRect/>
          <a:stretch/>
        </p:blipFill>
        <p:spPr>
          <a:xfrm>
            <a:off x="7254240" y="1169586"/>
            <a:ext cx="4937760" cy="2886803"/>
          </a:xfrm>
          <a:prstGeom prst="rect">
            <a:avLst/>
          </a:prstGeom>
          <a:noFill/>
          <a:ln>
            <a:noFill/>
          </a:ln>
        </p:spPr>
      </p:pic>
      <p:sp>
        <p:nvSpPr>
          <p:cNvPr id="364" name="Google Shape;364;p131"/>
          <p:cNvSpPr txBox="1"/>
          <p:nvPr/>
        </p:nvSpPr>
        <p:spPr>
          <a:xfrm>
            <a:off x="7252385" y="4056389"/>
            <a:ext cx="4739698"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i="1">
                <a:solidFill>
                  <a:srgbClr val="BFBFBF"/>
                </a:solidFill>
                <a:latin typeface="Arial"/>
                <a:ea typeface="Arial"/>
                <a:cs typeface="Arial"/>
                <a:sym typeface="Arial"/>
              </a:rPr>
              <a:t>Koenker and Bassett (1978). Regression Quantiles. Econometrica 46(1): 33-50</a:t>
            </a:r>
            <a:endParaRPr/>
          </a:p>
        </p:txBody>
      </p:sp>
      <p:sp>
        <p:nvSpPr>
          <p:cNvPr id="365" name="Google Shape;365;p1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805775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Coefficients of the population conditional quantile regression line</a:t>
            </a:r>
            <a:endParaRPr dirty="0"/>
          </a:p>
        </p:txBody>
      </p:sp>
      <p:sp>
        <p:nvSpPr>
          <p:cNvPr id="380" name="Google Shape;380;p1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415F96D-10D2-2903-74F5-50B433D4D18A}"/>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nSpc>
                    <a:spcPct val="120000"/>
                  </a:lnSpc>
                  <a:buSzPct val="100000"/>
                </a:pPr>
                <a:r>
                  <a:rPr lang="en-US" sz="3100" dirty="0"/>
                  <a:t>We can calculate the coefficients of the population conditional quantile regression by </a:t>
                </a:r>
                <a:r>
                  <a:rPr lang="en-US" sz="3100" dirty="0">
                    <a:solidFill>
                      <a:srgbClr val="FF9300"/>
                    </a:solidFill>
                  </a:rPr>
                  <a:t>minimizing the sum of asymmetrically weighted absolute errors</a:t>
                </a:r>
              </a:p>
              <a:p>
                <a:pPr marL="114300" indent="0">
                  <a:buSzPct val="100000"/>
                  <a:buNone/>
                </a:pPr>
                <a:endParaRPr lang="en-US" sz="1200" dirty="0"/>
              </a:p>
              <a:p>
                <a:pPr marL="0" indent="0">
                  <a:buSzPct val="10000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0,</m:t>
                              </m:r>
                              <m:r>
                                <a:rPr lang="en-US" i="1" smtClean="0">
                                  <a:latin typeface="Cambria Math" panose="02040503050406030204" pitchFamily="18" charset="0"/>
                                </a:rPr>
                                <m:t>𝜏</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1,</m:t>
                              </m:r>
                              <m:r>
                                <a:rPr lang="en-US" i="1" smtClean="0">
                                  <a:latin typeface="Cambria Math" panose="02040503050406030204" pitchFamily="18" charset="0"/>
                                </a:rPr>
                                <m:t>𝜏</m:t>
                              </m:r>
                            </m:sub>
                          </m:sSub>
                        </m:e>
                      </m:d>
                      <m:r>
                        <a:rPr lang="en-US" i="1" smtClean="0">
                          <a:latin typeface="Cambria Math" panose="02040503050406030204" pitchFamily="18" charset="0"/>
                        </a:rPr>
                        <m:t>=</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smtClean="0">
                                  <a:latin typeface="Cambria Math" panose="02040503050406030204" pitchFamily="18" charset="0"/>
                                </a:rPr>
                                <m:t>min</m:t>
                              </m:r>
                            </m:e>
                            <m:lim>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0,</m:t>
                                  </m:r>
                                  <m:r>
                                    <a:rPr lang="en-US" i="1" smtClean="0">
                                      <a:latin typeface="Cambria Math" panose="02040503050406030204" pitchFamily="18" charset="0"/>
                                    </a:rPr>
                                    <m:t>𝜏</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1,</m:t>
                                  </m:r>
                                  <m:r>
                                    <a:rPr lang="en-US" i="1" smtClean="0">
                                      <a:latin typeface="Cambria Math" panose="02040503050406030204" pitchFamily="18" charset="0"/>
                                    </a:rPr>
                                    <m:t>𝜏</m:t>
                                  </m:r>
                                </m:sub>
                              </m:sSub>
                            </m:lim>
                          </m:limLow>
                        </m:fName>
                        <m:e>
                          <m:nary>
                            <m:naryPr>
                              <m:chr m:val="∑"/>
                              <m:supHide m:val="on"/>
                              <m:ctrlPr>
                                <a:rPr lang="en-US" i="1" smtClean="0">
                                  <a:latin typeface="Cambria Math" panose="02040503050406030204" pitchFamily="18" charset="0"/>
                                </a:rPr>
                              </m:ctrlPr>
                            </m:naryPr>
                            <m:sub>
                              <m:r>
                                <m:rPr>
                                  <m:brk m:alnAt="7"/>
                                </m:rPr>
                                <a:rPr lang="en-US"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i="1" smtClean="0">
                                      <a:latin typeface="Cambria Math" panose="02040503050406030204" pitchFamily="18" charset="0"/>
                                    </a:rPr>
                                    <m:t>𝜌</m:t>
                                  </m:r>
                                </m:e>
                                <m:sub>
                                  <m:r>
                                    <a:rPr lang="en-US" i="1" smtClean="0">
                                      <a:latin typeface="Cambria Math" panose="02040503050406030204" pitchFamily="18" charset="0"/>
                                    </a:rPr>
                                    <m:t>𝜏</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𝑖</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0,</m:t>
                                  </m:r>
                                  <m:r>
                                    <a:rPr lang="en-US" i="1" smtClean="0">
                                      <a:latin typeface="Cambria Math" panose="02040503050406030204" pitchFamily="18" charset="0"/>
                                    </a:rPr>
                                    <m:t>𝜏</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1,</m:t>
                                  </m:r>
                                  <m:r>
                                    <a:rPr lang="en-US" i="1" smtClean="0">
                                      <a:latin typeface="Cambria Math" panose="02040503050406030204" pitchFamily="18" charset="0"/>
                                    </a:rPr>
                                    <m:t>𝜏</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m:t>
                                      </m:r>
                                    </m:e>
                                  </m:nary>
                                </m:e>
                              </m:func>
                            </m:e>
                          </m:nary>
                        </m:e>
                      </m:func>
                    </m:oMath>
                  </m:oMathPara>
                </a14:m>
                <a:endParaRPr lang="en-US" dirty="0"/>
              </a:p>
              <a:p>
                <a:pPr>
                  <a:buSzPct val="100000"/>
                </a:pPr>
                <a:endParaRPr lang="en-US" sz="2100" dirty="0"/>
              </a:p>
            </p:txBody>
          </p:sp>
        </mc:Choice>
        <mc:Fallback xmlns="">
          <p:sp>
            <p:nvSpPr>
              <p:cNvPr id="4" name="Content Placeholder 2">
                <a:extLst>
                  <a:ext uri="{FF2B5EF4-FFF2-40B4-BE49-F238E27FC236}">
                    <a16:creationId xmlns:a16="http://schemas.microsoft.com/office/drawing/2014/main" id="{4415F96D-10D2-2903-74F5-50B433D4D18A}"/>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l="-241" r="-1327" b="-2064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06213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A0DD-E20F-854C-6766-9A3F116BAB68}"/>
              </a:ext>
            </a:extLst>
          </p:cNvPr>
          <p:cNvSpPr>
            <a:spLocks noGrp="1"/>
          </p:cNvSpPr>
          <p:nvPr>
            <p:ph type="title"/>
          </p:nvPr>
        </p:nvSpPr>
        <p:spPr/>
        <p:txBody>
          <a:bodyPr/>
          <a:lstStyle/>
          <a:p>
            <a:r>
              <a:rPr lang="en-US" b="1" dirty="0">
                <a:solidFill>
                  <a:srgbClr val="468C8A"/>
                </a:solidFill>
              </a:rPr>
              <a:t>Rho </a:t>
            </a:r>
            <a:r>
              <a:rPr lang="en-US" b="1" dirty="0" err="1">
                <a:solidFill>
                  <a:srgbClr val="468C8A"/>
                </a:solidFill>
              </a:rPr>
              <a:t>rho</a:t>
            </a:r>
            <a:r>
              <a:rPr lang="en-US" b="1" dirty="0">
                <a:solidFill>
                  <a:srgbClr val="468C8A"/>
                </a:solidFill>
              </a:rPr>
              <a:t> </a:t>
            </a:r>
            <a:r>
              <a:rPr lang="en-US" b="1" dirty="0" err="1">
                <a:solidFill>
                  <a:srgbClr val="468C8A"/>
                </a:solidFill>
              </a:rPr>
              <a:t>rho</a:t>
            </a:r>
            <a:r>
              <a:rPr lang="en-US" b="1" dirty="0">
                <a:solidFill>
                  <a:srgbClr val="468C8A"/>
                </a:solidFill>
              </a:rPr>
              <a:t> your boat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D4F71-03C1-501C-75D1-6C787E02F3CC}"/>
                  </a:ext>
                </a:extLst>
              </p:cNvPr>
              <p:cNvSpPr>
                <a:spLocks noGrp="1"/>
              </p:cNvSpPr>
              <p:nvPr>
                <p:ph idx="1"/>
              </p:nvPr>
            </p:nvSpPr>
            <p:spPr/>
            <p:txBody>
              <a:bodyPr/>
              <a:lstStyle/>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𝜏</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𝜏</m:t>
                          </m:r>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𝑰</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solidFill>
                                    <a:schemeClr val="tx1"/>
                                  </a:solidFill>
                                  <a:latin typeface="Cambria Math" panose="02040503050406030204" pitchFamily="18" charset="0"/>
                                </a:rPr>
                                <m:t>&lt;0</m:t>
                              </m:r>
                            </m:e>
                          </m:d>
                        </m:e>
                      </m:d>
                    </m:oMath>
                  </m:oMathPara>
                </a14:m>
                <a:endParaRPr lang="en-US" dirty="0">
                  <a:solidFill>
                    <a:schemeClr val="tx1"/>
                  </a:solidFill>
                </a:endParaRPr>
              </a:p>
              <a:p>
                <a:pPr marL="457200" lvl="1" indent="0">
                  <a:buNone/>
                </a:pPr>
                <a:endParaRPr lang="en-US" b="1" i="1" dirty="0">
                  <a:solidFill>
                    <a:schemeClr val="tx1"/>
                  </a:solidFill>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𝑰</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solidFill>
                                <a:schemeClr val="tx1"/>
                              </a:solidFill>
                              <a:latin typeface="Cambria Math" panose="02040503050406030204" pitchFamily="18" charset="0"/>
                            </a:rPr>
                            <m:t>&lt;0</m:t>
                          </m:r>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eqArr>
                            <m:eqArrPr>
                              <m:ctrlPr>
                                <a:rPr lang="en-US" b="0" i="1" smtClean="0">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solidFill>
                                    <a:schemeClr val="tx1"/>
                                  </a:solidFill>
                                  <a:latin typeface="Cambria Math" panose="02040503050406030204" pitchFamily="18" charset="0"/>
                                </a:rPr>
                                <m:t>&lt;0</m:t>
                              </m:r>
                            </m:e>
                            <m:e>
                              <m:r>
                                <a:rPr lang="en-US" b="0" i="1" smtClean="0">
                                  <a:solidFill>
                                    <a:schemeClr val="tx1"/>
                                  </a:solidFill>
                                  <a:latin typeface="Cambria Math" panose="02040503050406030204" pitchFamily="18" charset="0"/>
                                </a:rPr>
                                <m:t>&amp;0,</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solidFill>
                                    <a:schemeClr val="tx1"/>
                                  </a:solidFill>
                                  <a:latin typeface="Cambria Math" panose="02040503050406030204" pitchFamily="18" charset="0"/>
                                </a:rPr>
                                <m:t>≥0</m:t>
                              </m:r>
                            </m:e>
                          </m:eqArr>
                        </m:e>
                      </m:d>
                    </m:oMath>
                  </m:oMathPara>
                </a14:m>
                <a:endParaRPr lang="en-US" b="0" dirty="0"/>
              </a:p>
              <a:p>
                <a:pPr marL="0" indent="0">
                  <a:buNone/>
                </a:pPr>
                <a:endParaRPr lang="en-US" sz="2000" b="0" i="1" dirty="0">
                  <a:latin typeface="Cambria Math" panose="02040503050406030204" pitchFamily="18" charset="0"/>
                </a:endParaRPr>
              </a:p>
              <a:p>
                <a:pPr marL="0" indent="0">
                  <a:buNone/>
                </a:pPr>
                <a:endParaRPr lang="en-US"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𝜏</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d>
                                <m:dPr>
                                  <m:ctrlPr>
                                    <a:rPr lang="en-US" b="0" i="1" smtClean="0">
                                      <a:solidFill>
                                        <a:srgbClr val="FF9300"/>
                                      </a:solidFill>
                                      <a:latin typeface="Cambria Math" panose="02040503050406030204" pitchFamily="18" charset="0"/>
                                    </a:rPr>
                                  </m:ctrlPr>
                                </m:dPr>
                                <m:e>
                                  <m:r>
                                    <a:rPr lang="en-US" b="0" i="1" smtClean="0">
                                      <a:solidFill>
                                        <a:srgbClr val="FF9300"/>
                                      </a:solidFill>
                                      <a:latin typeface="Cambria Math" panose="02040503050406030204" pitchFamily="18" charset="0"/>
                                    </a:rPr>
                                    <m:t>𝜏</m:t>
                                  </m:r>
                                  <m:r>
                                    <a:rPr lang="en-US" b="0" i="1" smtClean="0">
                                      <a:solidFill>
                                        <a:srgbClr val="FF9300"/>
                                      </a:solidFill>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&lt;0</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solidFill>
                                    <a:srgbClr val="FF9300"/>
                                  </a:solidFill>
                                  <a:latin typeface="Cambria Math" panose="02040503050406030204" pitchFamily="18" charset="0"/>
                                </a:rPr>
                                <m:t>𝜏</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≥0</m:t>
                              </m:r>
                            </m:e>
                          </m:eqArr>
                        </m:e>
                      </m:d>
                    </m:oMath>
                  </m:oMathPara>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685D4F71-03C1-501C-75D1-6C787E02F3CC}"/>
                  </a:ext>
                </a:extLst>
              </p:cNvPr>
              <p:cNvSpPr>
                <a:spLocks noGrp="1" noRot="1" noChangeAspect="1" noMove="1" noResize="1" noEditPoints="1" noAdjustHandles="1" noChangeArrowheads="1" noChangeShapeType="1" noTextEdit="1"/>
              </p:cNvSpPr>
              <p:nvPr>
                <p:ph idx="1"/>
              </p:nvPr>
            </p:nvSpPr>
            <p:spPr>
              <a:blipFill>
                <a:blip r:embed="rId2"/>
                <a:stretch>
                  <a:fillRect t="-15698" b="-569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6290F1-3971-0A63-4592-A1BFEFA527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AE00EF-AE84-4193-80D9-56955F3C2EE7}"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350C00-2B5B-182F-6BF1-97B8467DB742}"/>
                  </a:ext>
                </a:extLst>
              </p:cNvPr>
              <p:cNvSpPr txBox="1"/>
              <p:nvPr/>
            </p:nvSpPr>
            <p:spPr>
              <a:xfrm>
                <a:off x="4611468" y="5604003"/>
                <a:ext cx="6542842" cy="523220"/>
              </a:xfrm>
              <a:prstGeom prst="rect">
                <a:avLst/>
              </a:prstGeom>
              <a:noFill/>
            </p:spPr>
            <p:txBody>
              <a:bodyPr wrap="square" rtlCol="0">
                <a:spAutoFit/>
              </a:bodyPr>
              <a:lstStyle/>
              <a:p>
                <a:pPr lvl="0">
                  <a:buClrTx/>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2800" b="0" i="1" u="none" strike="noStrike" kern="1200" cap="none" spc="0" normalizeH="0" baseline="0" noProof="0">
                              <a:ln>
                                <a:noFill/>
                              </a:ln>
                              <a:solidFill>
                                <a:srgbClr val="FF9300"/>
                              </a:solidFill>
                              <a:effectLst/>
                              <a:uLnTx/>
                              <a:uFillTx/>
                              <a:latin typeface="Cambria Math" panose="02040503050406030204" pitchFamily="18" charset="0"/>
                              <a:ea typeface="+mn-ea"/>
                              <a:cs typeface="+mn-cs"/>
                            </a:rPr>
                          </m:ctrlPr>
                        </m:dPr>
                        <m:e>
                          <m:r>
                            <a:rPr kumimoji="0" lang="en-US" sz="2800" b="0" i="1" u="none" strike="noStrike" kern="1200" cap="none" spc="0" normalizeH="0" baseline="0" noProof="0">
                              <a:ln>
                                <a:noFill/>
                              </a:ln>
                              <a:solidFill>
                                <a:srgbClr val="FF9300"/>
                              </a:solidFill>
                              <a:effectLst/>
                              <a:uLnTx/>
                              <a:uFillTx/>
                              <a:latin typeface="Cambria Math" panose="02040503050406030204" pitchFamily="18" charset="0"/>
                              <a:ea typeface="+mn-ea"/>
                              <a:cs typeface="+mn-cs"/>
                            </a:rPr>
                            <m:t>1−</m:t>
                          </m:r>
                          <m:r>
                            <a:rPr kumimoji="0" lang="en-US" sz="2800" b="0" i="1" u="none" strike="noStrike" kern="1200" cap="none" spc="0" normalizeH="0" baseline="0" noProof="0">
                              <a:ln>
                                <a:noFill/>
                              </a:ln>
                              <a:solidFill>
                                <a:srgbClr val="FF9300"/>
                              </a:solidFill>
                              <a:effectLst/>
                              <a:uLnTx/>
                              <a:uFillTx/>
                              <a:latin typeface="Cambria Math" panose="02040503050406030204" pitchFamily="18" charset="0"/>
                              <a:ea typeface="+mn-ea"/>
                              <a:cs typeface="+mn-cs"/>
                            </a:rPr>
                            <m:t>𝜏</m:t>
                          </m:r>
                        </m:e>
                      </m:d>
                      <m:d>
                        <m:dPr>
                          <m:begChr m:val="|"/>
                          <m:endChr m:val="|"/>
                          <m:ctrlPr>
                            <a:rPr lang="en-US" sz="2800" i="1" kern="1200">
                              <a:solidFill>
                                <a:prstClr val="black"/>
                              </a:solidFill>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e>
                      </m:d>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d>
                        <m:d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&lt;0</m:t>
                          </m:r>
                        </m:e>
                      </m:d>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srgbClr val="FF9300"/>
                          </a:solidFill>
                          <a:effectLst/>
                          <a:uLnTx/>
                          <a:uFillTx/>
                          <a:latin typeface="Cambria Math" panose="02040503050406030204" pitchFamily="18" charset="0"/>
                          <a:ea typeface="+mn-ea"/>
                          <a:cs typeface="+mn-cs"/>
                        </a:rPr>
                        <m:t>𝜏</m:t>
                      </m:r>
                      <m:d>
                        <m:dPr>
                          <m:begChr m:val="|"/>
                          <m:endChr m:val="|"/>
                          <m:ctrlPr>
                            <a:rPr lang="en-US" sz="2800" i="1" kern="1200">
                              <a:solidFill>
                                <a:prstClr val="black"/>
                              </a:solidFill>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e>
                      </m:d>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d>
                        <m:d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oMath>
                  </m:oMathPara>
                </a14:m>
                <a:endPar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5" name="TextBox 4">
                <a:extLst>
                  <a:ext uri="{FF2B5EF4-FFF2-40B4-BE49-F238E27FC236}">
                    <a16:creationId xmlns:a16="http://schemas.microsoft.com/office/drawing/2014/main" id="{E5350C00-2B5B-182F-6BF1-97B8467DB742}"/>
                  </a:ext>
                </a:extLst>
              </p:cNvPr>
              <p:cNvSpPr txBox="1">
                <a:spLocks noRot="1" noChangeAspect="1" noMove="1" noResize="1" noEditPoints="1" noAdjustHandles="1" noChangeArrowheads="1" noChangeShapeType="1" noTextEdit="1"/>
              </p:cNvSpPr>
              <p:nvPr/>
            </p:nvSpPr>
            <p:spPr>
              <a:xfrm>
                <a:off x="4611468" y="5604003"/>
                <a:ext cx="6542842" cy="523220"/>
              </a:xfrm>
              <a:prstGeom prst="rect">
                <a:avLst/>
              </a:prstGeom>
              <a:blipFill>
                <a:blip r:embed="rId3"/>
                <a:stretch>
                  <a:fillRect b="-4762"/>
                </a:stretch>
              </a:blipFill>
            </p:spPr>
            <p:txBody>
              <a:bodyPr/>
              <a:lstStyle/>
              <a:p>
                <a:r>
                  <a:rPr lang="en-US">
                    <a:noFill/>
                  </a:rPr>
                  <a:t> </a:t>
                </a:r>
              </a:p>
            </p:txBody>
          </p:sp>
        </mc:Fallback>
      </mc:AlternateContent>
    </p:spTree>
    <p:extLst>
      <p:ext uri="{BB962C8B-B14F-4D97-AF65-F5344CB8AC3E}">
        <p14:creationId xmlns:p14="http://schemas.microsoft.com/office/powerpoint/2010/main" val="124890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26DF-E24C-9747-7ECD-DFBD4064CB36}"/>
              </a:ext>
            </a:extLst>
          </p:cNvPr>
          <p:cNvSpPr>
            <a:spLocks noGrp="1"/>
          </p:cNvSpPr>
          <p:nvPr>
            <p:ph type="title"/>
          </p:nvPr>
        </p:nvSpPr>
        <p:spPr/>
        <p:txBody>
          <a:bodyPr/>
          <a:lstStyle/>
          <a:p>
            <a:r>
              <a:rPr lang="en-US" b="1" dirty="0">
                <a:solidFill>
                  <a:srgbClr val="468C8A"/>
                </a:solidFill>
              </a:rPr>
              <a:t>Contextualizing rho</a:t>
            </a:r>
            <a:endParaRPr lang="en-US" dirty="0">
              <a:highlight>
                <a:srgbClr val="FFFF00"/>
              </a:highlight>
            </a:endParaRP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681A27B-7483-BBC9-9F81-97F5759C3CEC}"/>
                  </a:ext>
                </a:extLst>
              </p:cNvPr>
              <p:cNvSpPr>
                <a:spLocks noGrp="1"/>
              </p:cNvSpPr>
              <p:nvPr>
                <p:ph type="body" idx="1"/>
              </p:nvPr>
            </p:nvSpPr>
            <p:spPr/>
            <p:txBody>
              <a:bodyPr>
                <a:normAutofit fontScale="92500"/>
              </a:bodyPr>
              <a:lstStyle/>
              <a:p>
                <a:pPr>
                  <a:buSzPct val="100000"/>
                </a:pPr>
                <a:r>
                  <a:rPr lang="en-US" dirty="0"/>
                  <a:t>We’ve said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latin typeface="Cambria Math" panose="02040503050406030204" pitchFamily="18" charset="0"/>
                      </a:rPr>
                      <m:t>)=</m:t>
                    </m:r>
                    <m:d>
                      <m:dPr>
                        <m:ctrlPr>
                          <a:rPr lang="en-US" i="1" kern="1200" smtClean="0">
                            <a:solidFill>
                              <a:schemeClr val="tx1"/>
                            </a:solidFill>
                            <a:latin typeface="Cambria Math" panose="02040503050406030204" pitchFamily="18" charset="0"/>
                          </a:rPr>
                        </m:ctrlPr>
                      </m:dPr>
                      <m:e>
                        <m:r>
                          <a:rPr lang="en-US" i="1" kern="1200">
                            <a:solidFill>
                              <a:schemeClr val="tx1"/>
                            </a:solidFill>
                            <a:latin typeface="Cambria Math" panose="02040503050406030204" pitchFamily="18" charset="0"/>
                          </a:rPr>
                          <m:t>1−</m:t>
                        </m:r>
                        <m:r>
                          <a:rPr lang="en-US" i="1" kern="1200">
                            <a:solidFill>
                              <a:schemeClr val="tx1"/>
                            </a:solidFill>
                            <a:latin typeface="Cambria Math" panose="02040503050406030204" pitchFamily="18" charset="0"/>
                          </a:rPr>
                          <m:t>𝜏</m:t>
                        </m:r>
                      </m:e>
                    </m:d>
                    <m:d>
                      <m:dPr>
                        <m:begChr m:val="|"/>
                        <m:endChr m:val="|"/>
                        <m:ctrlPr>
                          <a:rPr lang="en-US" i="1" kern="120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kern="1200">
                            <a:solidFill>
                              <a:schemeClr val="tx1"/>
                            </a:solidFill>
                            <a:latin typeface="Cambria Math" panose="02040503050406030204" pitchFamily="18" charset="0"/>
                          </a:rPr>
                          <m:t>&lt;0</m:t>
                        </m:r>
                      </m:e>
                    </m:d>
                    <m:r>
                      <a:rPr lang="en-US" i="1" kern="1200">
                        <a:solidFill>
                          <a:schemeClr val="tx1"/>
                        </a:solidFill>
                        <a:latin typeface="Cambria Math" panose="02040503050406030204" pitchFamily="18" charset="0"/>
                      </a:rPr>
                      <m:t>+</m:t>
                    </m:r>
                    <m:r>
                      <a:rPr lang="en-US" i="1" kern="1200">
                        <a:solidFill>
                          <a:schemeClr val="tx1"/>
                        </a:solidFill>
                        <a:latin typeface="Cambria Math" panose="02040503050406030204" pitchFamily="18" charset="0"/>
                      </a:rPr>
                      <m:t>𝜏</m:t>
                    </m:r>
                    <m:d>
                      <m:dPr>
                        <m:begChr m:val="|"/>
                        <m:endChr m:val="|"/>
                        <m:ctrlPr>
                          <a:rPr lang="en-US" i="1" kern="120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kern="1200">
                            <a:solidFill>
                              <a:schemeClr val="tx1"/>
                            </a:solidFill>
                            <a:latin typeface="Cambria Math" panose="02040503050406030204" pitchFamily="18" charset="0"/>
                          </a:rPr>
                          <m:t>≥0</m:t>
                        </m:r>
                      </m:e>
                    </m:d>
                  </m:oMath>
                </a14:m>
                <a:endParaRPr lang="en-US" dirty="0"/>
              </a:p>
              <a:p>
                <a:pPr>
                  <a:buSzPct val="100000"/>
                </a:pPr>
                <a:endParaRPr lang="en-US" dirty="0"/>
              </a:p>
              <a:p>
                <a:pPr>
                  <a:buSzPct val="100000"/>
                </a:pPr>
                <a:r>
                  <a:rPr lang="en-US" dirty="0"/>
                  <a:t>Suppose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=0.5</m:t>
                    </m:r>
                  </m:oMath>
                </a14:m>
                <a:endParaRPr lang="en-US" dirty="0"/>
              </a:p>
              <a:p>
                <a:pPr>
                  <a:buSzPct val="100000"/>
                </a:pPr>
                <a:endParaRPr lang="en-US" dirty="0"/>
              </a:p>
              <a:p>
                <a:pPr>
                  <a:buSzPct val="100000"/>
                </a:pPr>
                <a:r>
                  <a:rPr lang="en-US" dirty="0"/>
                  <a:t>Then, the sum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(which is what we’re minimizing) is</a:t>
                </a:r>
              </a:p>
              <a:p>
                <a:pPr marL="114300" indent="0">
                  <a:buNone/>
                </a:pPr>
                <a:endParaRPr lang="en-US" sz="2000"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0.5</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i="1" kern="1200">
                                  <a:solidFill>
                                    <a:schemeClr val="tx1"/>
                                  </a:solidFill>
                                  <a:latin typeface="Cambria Math" panose="02040503050406030204" pitchFamily="18" charset="0"/>
                                </a:rPr>
                              </m:ctrlPr>
                            </m:dPr>
                            <m:e>
                              <m:r>
                                <a:rPr lang="en-US" i="1" kern="1200">
                                  <a:solidFill>
                                    <a:schemeClr val="tx1"/>
                                  </a:solidFill>
                                  <a:latin typeface="Cambria Math" panose="02040503050406030204" pitchFamily="18" charset="0"/>
                                </a:rPr>
                                <m:t>1−</m:t>
                              </m:r>
                              <m:r>
                                <a:rPr lang="en-US" i="1" kern="1200">
                                  <a:solidFill>
                                    <a:schemeClr val="tx1"/>
                                  </a:solidFill>
                                  <a:latin typeface="Cambria Math" panose="02040503050406030204" pitchFamily="18" charset="0"/>
                                </a:rPr>
                                <m:t>0.5</m:t>
                              </m:r>
                            </m:e>
                          </m:d>
                          <m:d>
                            <m:dPr>
                              <m:begChr m:val="|"/>
                              <m:endChr m:val="|"/>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r>
                                <a:rPr lang="en-US" i="1" kern="1200">
                                  <a:solidFill>
                                    <a:schemeClr val="tx1"/>
                                  </a:solidFill>
                                  <a:latin typeface="Cambria Math" panose="02040503050406030204" pitchFamily="18" charset="0"/>
                                </a:rPr>
                                <m:t>&lt;0</m:t>
                              </m:r>
                            </m:e>
                          </m:d>
                          <m:r>
                            <a:rPr lang="en-US" i="1" kern="1200">
                              <a:solidFill>
                                <a:schemeClr val="tx1"/>
                              </a:solidFill>
                              <a:latin typeface="Cambria Math" panose="02040503050406030204" pitchFamily="18" charset="0"/>
                            </a:rPr>
                            <m:t>+</m:t>
                          </m:r>
                          <m:r>
                            <a:rPr lang="en-US" i="1" kern="1200">
                              <a:solidFill>
                                <a:schemeClr val="tx1"/>
                              </a:solidFill>
                              <a:latin typeface="Cambria Math" panose="02040503050406030204" pitchFamily="18" charset="0"/>
                            </a:rPr>
                            <m:t>0.5</m:t>
                          </m:r>
                          <m:d>
                            <m:dPr>
                              <m:begChr m:val="|"/>
                              <m:endChr m:val="|"/>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r>
                                <a:rPr lang="en-US" i="1" kern="1200">
                                  <a:solidFill>
                                    <a:schemeClr val="tx1"/>
                                  </a:solidFill>
                                  <a:latin typeface="Cambria Math" panose="02040503050406030204" pitchFamily="18" charset="0"/>
                                </a:rPr>
                                <m:t>≥0</m:t>
                              </m:r>
                            </m:e>
                          </m:d>
                        </m:e>
                      </m:nary>
                      <m:r>
                        <a:rPr lang="en-US" b="0" i="1" kern="1200" smtClean="0">
                          <a:solidFill>
                            <a:prstClr val="black"/>
                          </a:solidFill>
                          <a:latin typeface="Cambria Math" panose="02040503050406030204" pitchFamily="18" charset="0"/>
                        </a:rPr>
                        <m:t>=0.5</m:t>
                      </m:r>
                      <m:nary>
                        <m:naryPr>
                          <m:chr m:val="∑"/>
                          <m:ctrlPr>
                            <a:rPr lang="en-US" b="0" i="1" kern="1200" smtClean="0">
                              <a:solidFill>
                                <a:prstClr val="black"/>
                              </a:solidFill>
                              <a:latin typeface="Cambria Math" panose="02040503050406030204" pitchFamily="18" charset="0"/>
                            </a:rPr>
                          </m:ctrlPr>
                        </m:naryPr>
                        <m:sub>
                          <m:r>
                            <m:rPr>
                              <m:brk m:alnAt="23"/>
                            </m:rPr>
                            <a:rPr lang="en-US" b="0" i="1" kern="1200" smtClean="0">
                              <a:solidFill>
                                <a:prstClr val="black"/>
                              </a:solidFill>
                              <a:latin typeface="Cambria Math" panose="02040503050406030204" pitchFamily="18" charset="0"/>
                            </a:rPr>
                            <m:t>𝑖</m:t>
                          </m:r>
                          <m:r>
                            <a:rPr lang="en-US" b="0" i="1" kern="1200" smtClean="0">
                              <a:solidFill>
                                <a:prstClr val="black"/>
                              </a:solidFill>
                              <a:latin typeface="Cambria Math" panose="02040503050406030204" pitchFamily="18" charset="0"/>
                            </a:rPr>
                            <m:t>=1</m:t>
                          </m:r>
                        </m:sub>
                        <m:sup>
                          <m:r>
                            <a:rPr lang="en-US" b="0" i="1" kern="1200" smtClean="0">
                              <a:solidFill>
                                <a:prstClr val="black"/>
                              </a:solidFill>
                              <a:latin typeface="Cambria Math" panose="02040503050406030204" pitchFamily="18" charset="0"/>
                            </a:rPr>
                            <m:t>𝑁</m:t>
                          </m:r>
                        </m:sup>
                        <m:e>
                          <m:r>
                            <a:rPr lang="en-US" b="0" i="1" kern="1200" smtClean="0">
                              <a:solidFill>
                                <a:prstClr val="black"/>
                              </a:solidFill>
                              <a:latin typeface="Cambria Math" panose="02040503050406030204" pitchFamily="18" charset="0"/>
                            </a:rPr>
                            <m:t>|</m:t>
                          </m:r>
                          <m:sSub>
                            <m:sSubPr>
                              <m:ctrlPr>
                                <a:rPr lang="en-US" b="0" i="1" kern="1200" smtClean="0">
                                  <a:solidFill>
                                    <a:prstClr val="black"/>
                                  </a:solidFill>
                                  <a:latin typeface="Cambria Math" panose="02040503050406030204" pitchFamily="18" charset="0"/>
                                </a:rPr>
                              </m:ctrlPr>
                            </m:sSubPr>
                            <m:e>
                              <m:r>
                                <a:rPr lang="en-US" b="0" i="1" kern="1200" smtClean="0">
                                  <a:solidFill>
                                    <a:prstClr val="black"/>
                                  </a:solidFill>
                                  <a:latin typeface="Cambria Math" panose="02040503050406030204" pitchFamily="18" charset="0"/>
                                </a:rPr>
                                <m:t>𝜖</m:t>
                              </m:r>
                            </m:e>
                            <m:sub>
                              <m:r>
                                <a:rPr lang="en-US" b="0" i="1" kern="1200" smtClean="0">
                                  <a:solidFill>
                                    <a:prstClr val="black"/>
                                  </a:solidFill>
                                  <a:latin typeface="Cambria Math" panose="02040503050406030204" pitchFamily="18" charset="0"/>
                                </a:rPr>
                                <m:t>𝑖</m:t>
                              </m:r>
                            </m:sub>
                          </m:sSub>
                          <m:r>
                            <a:rPr lang="en-US" b="0" i="1" kern="1200" smtClean="0">
                              <a:solidFill>
                                <a:prstClr val="black"/>
                              </a:solidFill>
                              <a:latin typeface="Cambria Math" panose="02040503050406030204" pitchFamily="18" charset="0"/>
                            </a:rPr>
                            <m:t>|</m:t>
                          </m:r>
                        </m:e>
                      </m:nary>
                    </m:oMath>
                  </m:oMathPara>
                </a14:m>
                <a:endParaRPr lang="en-US" dirty="0"/>
              </a:p>
            </p:txBody>
          </p:sp>
        </mc:Choice>
        <mc:Fallback>
          <p:sp>
            <p:nvSpPr>
              <p:cNvPr id="3" name="Text Placeholder 2">
                <a:extLst>
                  <a:ext uri="{FF2B5EF4-FFF2-40B4-BE49-F238E27FC236}">
                    <a16:creationId xmlns:a16="http://schemas.microsoft.com/office/drawing/2014/main" id="{5681A27B-7483-BBC9-9F81-97F5759C3CEC}"/>
                  </a:ext>
                </a:extLst>
              </p:cNvPr>
              <p:cNvSpPr>
                <a:spLocks noGrp="1" noRot="1" noChangeAspect="1" noMove="1" noResize="1" noEditPoints="1" noAdjustHandles="1" noChangeArrowheads="1" noChangeShapeType="1" noTextEdit="1"/>
              </p:cNvSpPr>
              <p:nvPr>
                <p:ph type="body" idx="1"/>
              </p:nvPr>
            </p:nvSpPr>
            <p:spPr>
              <a:blipFill>
                <a:blip r:embed="rId3"/>
                <a:stretch>
                  <a:fillRect l="-9891" b="-357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8FD519-46DD-3A08-DA52-78F7EFA990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Tree>
    <p:extLst>
      <p:ext uri="{BB962C8B-B14F-4D97-AF65-F5344CB8AC3E}">
        <p14:creationId xmlns:p14="http://schemas.microsoft.com/office/powerpoint/2010/main" val="382230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26DF-E24C-9747-7ECD-DFBD4064CB36}"/>
              </a:ext>
            </a:extLst>
          </p:cNvPr>
          <p:cNvSpPr>
            <a:spLocks noGrp="1"/>
          </p:cNvSpPr>
          <p:nvPr>
            <p:ph type="title"/>
          </p:nvPr>
        </p:nvSpPr>
        <p:spPr/>
        <p:txBody>
          <a:bodyPr/>
          <a:lstStyle/>
          <a:p>
            <a:r>
              <a:rPr lang="en-US" b="1" dirty="0">
                <a:solidFill>
                  <a:srgbClr val="468C8A"/>
                </a:solidFill>
              </a:rPr>
              <a:t>Contextualizing rho (again)</a:t>
            </a:r>
            <a:endParaRPr lang="en-US" dirty="0">
              <a:highlight>
                <a:srgbClr val="FFFF00"/>
              </a:highlight>
            </a:endParaRP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681A27B-7483-BBC9-9F81-97F5759C3CEC}"/>
                  </a:ext>
                </a:extLst>
              </p:cNvPr>
              <p:cNvSpPr>
                <a:spLocks noGrp="1"/>
              </p:cNvSpPr>
              <p:nvPr>
                <p:ph type="body" idx="1"/>
              </p:nvPr>
            </p:nvSpPr>
            <p:spPr/>
            <p:txBody>
              <a:bodyPr>
                <a:normAutofit fontScale="92500" lnSpcReduction="10000"/>
              </a:bodyPr>
              <a:lstStyle/>
              <a:p>
                <a:pPr>
                  <a:buSzPct val="100000"/>
                </a:pPr>
                <a:r>
                  <a:rPr lang="en-US" dirty="0"/>
                  <a:t>Suppose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=0.25</m:t>
                    </m:r>
                  </m:oMath>
                </a14:m>
                <a:endParaRPr lang="en-US" dirty="0"/>
              </a:p>
              <a:p>
                <a:pPr>
                  <a:buSzPct val="100000"/>
                </a:pPr>
                <a:endParaRPr lang="en-US" dirty="0"/>
              </a:p>
              <a:p>
                <a:pPr>
                  <a:buSzPct val="100000"/>
                </a:pPr>
                <a:r>
                  <a:rPr lang="en-US" dirty="0"/>
                  <a:t>Then, the sum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(which is what we’re minimizing) is</a:t>
                </a:r>
              </a:p>
              <a:p>
                <a:pPr marL="114300" indent="0">
                  <a:buNone/>
                </a:pPr>
                <a:endParaRPr lang="en-US" sz="2000" i="1" dirty="0">
                  <a:latin typeface="Cambria Math" panose="02040503050406030204" pitchFamily="18" charset="0"/>
                </a:endParaRPr>
              </a:p>
              <a:p>
                <a:pPr marL="114300" indent="0">
                  <a:buNone/>
                </a:pPr>
                <a14:m>
                  <m:oMathPara xmlns:m="http://schemas.openxmlformats.org/officeDocument/2006/math">
                    <m:oMathParaPr>
                      <m:jc m:val="center"/>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i="1" kern="1200">
                                  <a:solidFill>
                                    <a:schemeClr val="tx1"/>
                                  </a:solidFill>
                                  <a:latin typeface="Cambria Math" panose="02040503050406030204" pitchFamily="18" charset="0"/>
                                </a:rPr>
                              </m:ctrlPr>
                            </m:dPr>
                            <m:e>
                              <m:r>
                                <a:rPr lang="en-US" i="1" kern="1200">
                                  <a:solidFill>
                                    <a:schemeClr val="tx1"/>
                                  </a:solidFill>
                                  <a:latin typeface="Cambria Math" panose="02040503050406030204" pitchFamily="18" charset="0"/>
                                </a:rPr>
                                <m:t>1−0.</m:t>
                              </m:r>
                              <m:r>
                                <a:rPr lang="en-US" b="0" i="1" kern="1200" smtClean="0">
                                  <a:solidFill>
                                    <a:schemeClr val="tx1"/>
                                  </a:solidFill>
                                  <a:latin typeface="Cambria Math" panose="02040503050406030204" pitchFamily="18" charset="0"/>
                                </a:rPr>
                                <m:t>2</m:t>
                              </m:r>
                              <m:r>
                                <a:rPr lang="en-US" i="1" kern="1200">
                                  <a:solidFill>
                                    <a:schemeClr val="tx1"/>
                                  </a:solidFill>
                                  <a:latin typeface="Cambria Math" panose="02040503050406030204" pitchFamily="18" charset="0"/>
                                </a:rPr>
                                <m:t>5</m:t>
                              </m:r>
                            </m:e>
                          </m:d>
                          <m:d>
                            <m:dPr>
                              <m:begChr m:val="|"/>
                              <m:endChr m:val="|"/>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r>
                                <a:rPr lang="en-US" i="1" kern="1200">
                                  <a:solidFill>
                                    <a:schemeClr val="tx1"/>
                                  </a:solidFill>
                                  <a:latin typeface="Cambria Math" panose="02040503050406030204" pitchFamily="18" charset="0"/>
                                </a:rPr>
                                <m:t>&lt;0</m:t>
                              </m:r>
                            </m:e>
                          </m:d>
                          <m:r>
                            <a:rPr lang="en-US" i="1" kern="1200">
                              <a:solidFill>
                                <a:schemeClr val="tx1"/>
                              </a:solidFill>
                              <a:latin typeface="Cambria Math" panose="02040503050406030204" pitchFamily="18" charset="0"/>
                            </a:rPr>
                            <m:t>+0.</m:t>
                          </m:r>
                          <m:r>
                            <a:rPr lang="en-US" b="0" i="1" kern="1200" smtClean="0">
                              <a:solidFill>
                                <a:schemeClr val="tx1"/>
                              </a:solidFill>
                              <a:latin typeface="Cambria Math" panose="02040503050406030204" pitchFamily="18" charset="0"/>
                            </a:rPr>
                            <m:t>2</m:t>
                          </m:r>
                          <m:r>
                            <a:rPr lang="en-US" i="1" kern="1200">
                              <a:solidFill>
                                <a:schemeClr val="tx1"/>
                              </a:solidFill>
                              <a:latin typeface="Cambria Math" panose="02040503050406030204" pitchFamily="18" charset="0"/>
                            </a:rPr>
                            <m:t>5</m:t>
                          </m:r>
                          <m:d>
                            <m:dPr>
                              <m:begChr m:val="|"/>
                              <m:endChr m:val="|"/>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r>
                                <a:rPr lang="en-US" i="1" kern="1200">
                                  <a:solidFill>
                                    <a:schemeClr val="tx1"/>
                                  </a:solidFill>
                                  <a:latin typeface="Cambria Math" panose="02040503050406030204" pitchFamily="18" charset="0"/>
                                </a:rPr>
                                <m:t>≥0</m:t>
                              </m:r>
                            </m:e>
                          </m:d>
                        </m:e>
                      </m:nary>
                    </m:oMath>
                  </m:oMathPara>
                </a14:m>
                <a:endParaRPr lang="en-US" i="1" kern="1200" dirty="0">
                  <a:solidFill>
                    <a:schemeClr val="tx1"/>
                  </a:solidFill>
                  <a:latin typeface="Cambria Math" panose="02040503050406030204" pitchFamily="18" charset="0"/>
                </a:endParaRPr>
              </a:p>
              <a:p>
                <a:pPr marL="114300" indent="0">
                  <a:buNone/>
                </a:pPr>
                <a:endParaRPr lang="en-US" i="1" kern="1200" dirty="0">
                  <a:solidFill>
                    <a:schemeClr val="tx1"/>
                  </a:solidFill>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0.25</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e>
                          </m:d>
                        </m:e>
                      </m:nary>
                      <m:r>
                        <a:rPr lang="en-US" b="0" i="1" smtClean="0">
                          <a:latin typeface="Cambria Math" panose="02040503050406030204" pitchFamily="18" charset="0"/>
                        </a:rPr>
                        <m:t>=0.75</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r>
                        <a:rPr lang="en-US" b="0" i="1" smtClean="0">
                          <a:latin typeface="Cambria Math" panose="02040503050406030204" pitchFamily="18" charset="0"/>
                        </a:rPr>
                        <m:t>+0.25</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m:t>
                          </m:r>
                        </m:e>
                      </m:nary>
                    </m:oMath>
                  </m:oMathPara>
                </a14:m>
                <a:endParaRPr lang="en-US" i="1" dirty="0">
                  <a:latin typeface="Cambria Math" panose="02040503050406030204" pitchFamily="18" charset="0"/>
                </a:endParaRPr>
              </a:p>
            </p:txBody>
          </p:sp>
        </mc:Choice>
        <mc:Fallback>
          <p:sp>
            <p:nvSpPr>
              <p:cNvPr id="3" name="Text Placeholder 2">
                <a:extLst>
                  <a:ext uri="{FF2B5EF4-FFF2-40B4-BE49-F238E27FC236}">
                    <a16:creationId xmlns:a16="http://schemas.microsoft.com/office/drawing/2014/main" id="{5681A27B-7483-BBC9-9F81-97F5759C3CEC}"/>
                  </a:ext>
                </a:extLst>
              </p:cNvPr>
              <p:cNvSpPr>
                <a:spLocks noGrp="1" noRot="1" noChangeAspect="1" noMove="1" noResize="1" noEditPoints="1" noAdjustHandles="1" noChangeArrowheads="1" noChangeShapeType="1" noTextEdit="1"/>
              </p:cNvSpPr>
              <p:nvPr>
                <p:ph type="body" idx="1"/>
              </p:nvPr>
            </p:nvSpPr>
            <p:spPr>
              <a:blipFill>
                <a:blip r:embed="rId3"/>
                <a:stretch>
                  <a:fillRect l="-3378" b="-433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8FD519-46DD-3A08-DA52-78F7EFA990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38306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p1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Estimating conditional quantile regression coefficients in our sample</a:t>
            </a:r>
            <a:endParaRPr dirty="0"/>
          </a:p>
        </p:txBody>
      </p:sp>
      <p:sp>
        <p:nvSpPr>
          <p:cNvPr id="387" name="Google Shape;387;p1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597D1B3-9748-9157-A84C-D71FB2E8BD6B}"/>
                  </a:ext>
                </a:extLst>
              </p:cNvPr>
              <p:cNvSpPr txBox="1">
                <a:spLocks/>
              </p:cNvSpPr>
              <p:nvPr/>
            </p:nvSpPr>
            <p:spPr>
              <a:xfrm>
                <a:off x="838200" y="1825624"/>
                <a:ext cx="10515600" cy="480095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We can use estimates of the error term to estimate CQR coefficients </a:t>
                </a:r>
              </a:p>
              <a:p>
                <a:pPr marL="0" indent="0">
                  <a:buSzPct val="100000"/>
                  <a:buFont typeface="Arial"/>
                  <a:buNone/>
                </a:pPr>
                <a:endParaRPr lang="en-US" dirty="0"/>
              </a:p>
              <a:p>
                <a:pPr marL="0" indent="0">
                  <a:buSzPct val="10000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a:latin typeface="Cambria Math" panose="02040503050406030204" pitchFamily="18" charset="0"/>
                                    </a:rPr>
                                    <m:t>𝛼</m:t>
                                  </m:r>
                                </m:e>
                                <m:sub>
                                  <m:r>
                                    <a:rPr lang="en-US" i="1" dirty="0" smtClean="0">
                                      <a:latin typeface="Cambria Math" panose="02040503050406030204" pitchFamily="18" charset="0"/>
                                    </a:rPr>
                                    <m:t>0,</m:t>
                                  </m:r>
                                  <m:r>
                                    <a:rPr lang="en-US" i="1" dirty="0" smtClean="0">
                                      <a:latin typeface="Cambria Math" panose="02040503050406030204" pitchFamily="18" charset="0"/>
                                    </a:rPr>
                                    <m:t>𝜏</m:t>
                                  </m:r>
                                </m:sub>
                              </m:sSub>
                            </m:e>
                          </m:acc>
                          <m:r>
                            <a:rPr lang="en-US" i="1">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a:latin typeface="Cambria Math" panose="02040503050406030204" pitchFamily="18" charset="0"/>
                                    </a:rPr>
                                    <m:t>𝛼</m:t>
                                  </m:r>
                                </m:e>
                                <m:sub>
                                  <m:r>
                                    <a:rPr lang="en-US" i="1" dirty="0" smtClean="0">
                                      <a:latin typeface="Cambria Math" panose="02040503050406030204" pitchFamily="18" charset="0"/>
                                    </a:rPr>
                                    <m:t>1,</m:t>
                                  </m:r>
                                  <m:r>
                                    <a:rPr lang="en-US" i="1" dirty="0" smtClean="0">
                                      <a:latin typeface="Cambria Math" panose="02040503050406030204" pitchFamily="18" charset="0"/>
                                    </a:rPr>
                                    <m:t>𝜏</m:t>
                                  </m:r>
                                </m:sub>
                              </m:sSub>
                            </m:e>
                          </m:acc>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𝜌</m:t>
                                  </m:r>
                                </m:e>
                                <m:sub>
                                  <m:r>
                                    <a:rPr lang="en-US" i="1" dirty="0" smtClean="0">
                                      <a:latin typeface="Cambria Math" panose="02040503050406030204" pitchFamily="18" charset="0"/>
                                    </a:rPr>
                                    <m:t>𝜏</m:t>
                                  </m:r>
                                </m:sub>
                              </m:sSub>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𝜖</m:t>
                                      </m:r>
                                    </m:e>
                                    <m:sub>
                                      <m:r>
                                        <a:rPr lang="en-US" i="1" dirty="0" smtClean="0">
                                          <a:latin typeface="Cambria Math" panose="02040503050406030204" pitchFamily="18" charset="0"/>
                                        </a:rPr>
                                        <m:t>𝑖</m:t>
                                      </m:r>
                                    </m:sub>
                                  </m:sSub>
                                </m:e>
                              </m:acc>
                              <m:r>
                                <a:rPr lang="en-US" i="1" dirty="0" smtClean="0">
                                  <a:latin typeface="Cambria Math" panose="02040503050406030204" pitchFamily="18" charset="0"/>
                                </a:rPr>
                                <m:t>)</m:t>
                              </m:r>
                            </m:e>
                          </m:nary>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a:latin typeface="Cambria Math" panose="02040503050406030204" pitchFamily="18" charset="0"/>
                                        </a:rPr>
                                        <m:t>𝛼</m:t>
                                      </m:r>
                                    </m:e>
                                    <m:sub>
                                      <m:r>
                                        <a:rPr lang="en-US" i="1" dirty="0" smtClean="0">
                                          <a:latin typeface="Cambria Math" panose="02040503050406030204" pitchFamily="18" charset="0"/>
                                        </a:rPr>
                                        <m:t>0,</m:t>
                                      </m:r>
                                      <m:r>
                                        <a:rPr lang="en-US" i="1" dirty="0" smtClean="0">
                                          <a:latin typeface="Cambria Math" panose="02040503050406030204" pitchFamily="18" charset="0"/>
                                        </a:rPr>
                                        <m:t>𝜏</m:t>
                                      </m:r>
                                    </m:sub>
                                  </m:sSub>
                                </m:e>
                              </m:acc>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a:latin typeface="Cambria Math" panose="02040503050406030204" pitchFamily="18" charset="0"/>
                                        </a:rPr>
                                        <m:t>𝛼</m:t>
                                      </m:r>
                                    </m:e>
                                    <m:sub>
                                      <m:r>
                                        <a:rPr lang="en-US" i="1" dirty="0" smtClean="0">
                                          <a:latin typeface="Cambria Math" panose="02040503050406030204" pitchFamily="18" charset="0"/>
                                        </a:rPr>
                                        <m:t>1,</m:t>
                                      </m:r>
                                      <m:r>
                                        <a:rPr lang="en-US" i="1" dirty="0" smtClean="0">
                                          <a:latin typeface="Cambria Math" panose="02040503050406030204" pitchFamily="18" charset="0"/>
                                        </a:rPr>
                                        <m:t>𝜏</m:t>
                                      </m:r>
                                    </m:sub>
                                  </m:sSub>
                                </m:e>
                              </m:acc>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smtClean="0">
                                      <a:latin typeface="Cambria Math" panose="02040503050406030204" pitchFamily="18" charset="0"/>
                                    </a:rPr>
                                  </m:ctrlPr>
                                </m:sSubPr>
                                <m:e>
                                  <m:r>
                                    <a:rPr lang="en-US" i="1" smtClean="0">
                                      <a:latin typeface="Cambria Math" panose="02040503050406030204" pitchFamily="18" charset="0"/>
                                    </a:rPr>
                                    <m:t>𝜌</m:t>
                                  </m:r>
                                </m:e>
                                <m:sub>
                                  <m:r>
                                    <a:rPr lang="en-US" i="1" smtClean="0">
                                      <a:latin typeface="Cambria Math" panose="02040503050406030204" pitchFamily="18" charset="0"/>
                                    </a:rPr>
                                    <m:t>𝜏</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i="1" smtClean="0">
                                              <a:latin typeface="Cambria Math" panose="02040503050406030204" pitchFamily="18" charset="0"/>
                                            </a:rPr>
                                            <m:t>0,</m:t>
                                          </m:r>
                                          <m:r>
                                            <a:rPr lang="en-US" i="1" smtClean="0">
                                              <a:latin typeface="Cambria Math" panose="02040503050406030204" pitchFamily="18" charset="0"/>
                                            </a:rPr>
                                            <m:t>𝜏</m:t>
                                          </m:r>
                                        </m:sub>
                                      </m:sSub>
                                    </m:e>
                                  </m:acc>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i="1" smtClean="0">
                                              <a:latin typeface="Cambria Math" panose="02040503050406030204" pitchFamily="18" charset="0"/>
                                            </a:rPr>
                                            <m:t>1,</m:t>
                                          </m:r>
                                          <m:r>
                                            <a:rPr lang="en-US" i="1" smtClean="0">
                                              <a:latin typeface="Cambria Math" panose="02040503050406030204" pitchFamily="18" charset="0"/>
                                            </a:rPr>
                                            <m:t>𝜏</m:t>
                                          </m:r>
                                        </m:sub>
                                      </m:sSub>
                                    </m:e>
                                  </m:acc>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e>
                              </m:d>
                            </m:e>
                          </m:nary>
                        </m:e>
                      </m:func>
                    </m:oMath>
                  </m:oMathPara>
                </a14:m>
                <a:endParaRPr lang="en-US" dirty="0"/>
              </a:p>
              <a:p>
                <a:pPr marL="0" indent="0">
                  <a:buSzPct val="100000"/>
                  <a:buFont typeface="Arial"/>
                  <a:buNone/>
                </a:pPr>
                <a:endParaRPr lang="en-US" dirty="0"/>
              </a:p>
              <a:p>
                <a:pPr>
                  <a:buSzPct val="100000"/>
                </a:pPr>
                <a:r>
                  <a:rPr lang="en-US" dirty="0"/>
                  <a:t>Unlike OLS, the conditional quantile regression minimization problem does not have an analytic solution</a:t>
                </a:r>
              </a:p>
              <a:p>
                <a:pPr lvl="1">
                  <a:buSzPct val="100000"/>
                </a:pPr>
                <a:r>
                  <a:rPr lang="en-US" dirty="0"/>
                  <a:t>However, this can be solved using </a:t>
                </a:r>
                <a:r>
                  <a:rPr lang="en-US" dirty="0">
                    <a:solidFill>
                      <a:srgbClr val="FF9300"/>
                    </a:solidFill>
                  </a:rPr>
                  <a:t>linear programming</a:t>
                </a:r>
                <a:r>
                  <a:rPr lang="en-US" dirty="0"/>
                  <a:t> algorithms!</a:t>
                </a:r>
              </a:p>
            </p:txBody>
          </p:sp>
        </mc:Choice>
        <mc:Fallback xmlns="">
          <p:sp>
            <p:nvSpPr>
              <p:cNvPr id="4" name="Content Placeholder 2">
                <a:extLst>
                  <a:ext uri="{FF2B5EF4-FFF2-40B4-BE49-F238E27FC236}">
                    <a16:creationId xmlns:a16="http://schemas.microsoft.com/office/drawing/2014/main" id="{0597D1B3-9748-9157-A84C-D71FB2E8BD6B}"/>
                  </a:ext>
                </a:extLst>
              </p:cNvPr>
              <p:cNvSpPr txBox="1">
                <a:spLocks noRot="1" noChangeAspect="1" noMove="1" noResize="1" noEditPoints="1" noAdjustHandles="1" noChangeArrowheads="1" noChangeShapeType="1" noTextEdit="1"/>
              </p:cNvSpPr>
              <p:nvPr/>
            </p:nvSpPr>
            <p:spPr>
              <a:xfrm>
                <a:off x="838200" y="1825624"/>
                <a:ext cx="10515600" cy="4800953"/>
              </a:xfrm>
              <a:prstGeom prst="rect">
                <a:avLst/>
              </a:prstGeom>
              <a:blipFill>
                <a:blip r:embed="rId3"/>
                <a:stretch>
                  <a:fillRect t="-3430"/>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Table 2">
                <a:extLst>
                  <a:ext uri="{FF2B5EF4-FFF2-40B4-BE49-F238E27FC236}">
                    <a16:creationId xmlns:a16="http://schemas.microsoft.com/office/drawing/2014/main" id="{98DAE651-1D60-9AA6-D9C4-C4DCC1566D20}"/>
                  </a:ext>
                </a:extLst>
              </p:cNvPr>
              <p:cNvGraphicFramePr>
                <a:graphicFrameLocks noGrp="1"/>
              </p:cNvGraphicFramePr>
              <p:nvPr>
                <p:extLst>
                  <p:ext uri="{D42A27DB-BD31-4B8C-83A1-F6EECF244321}">
                    <p14:modId xmlns:p14="http://schemas.microsoft.com/office/powerpoint/2010/main" val="1544484394"/>
                  </p:ext>
                </p:extLst>
              </p:nvPr>
            </p:nvGraphicFramePr>
            <p:xfrm>
              <a:off x="213321" y="760952"/>
              <a:ext cx="11765358" cy="5336096"/>
            </p:xfrm>
            <a:graphic>
              <a:graphicData uri="http://schemas.openxmlformats.org/drawingml/2006/table">
                <a:tbl>
                  <a:tblPr firstRow="1" bandRow="1">
                    <a:tableStyleId>{2D5ABB26-0587-4C30-8999-92F81FD0307C}</a:tableStyleId>
                  </a:tblPr>
                  <a:tblGrid>
                    <a:gridCol w="3556970">
                      <a:extLst>
                        <a:ext uri="{9D8B030D-6E8A-4147-A177-3AD203B41FA5}">
                          <a16:colId xmlns:a16="http://schemas.microsoft.com/office/drawing/2014/main" val="2485563793"/>
                        </a:ext>
                      </a:extLst>
                    </a:gridCol>
                    <a:gridCol w="4104194">
                      <a:extLst>
                        <a:ext uri="{9D8B030D-6E8A-4147-A177-3AD203B41FA5}">
                          <a16:colId xmlns:a16="http://schemas.microsoft.com/office/drawing/2014/main" val="1972392090"/>
                        </a:ext>
                      </a:extLst>
                    </a:gridCol>
                    <a:gridCol w="4104194">
                      <a:extLst>
                        <a:ext uri="{9D8B030D-6E8A-4147-A177-3AD203B41FA5}">
                          <a16:colId xmlns:a16="http://schemas.microsoft.com/office/drawing/2014/main" val="2831166234"/>
                        </a:ext>
                      </a:extLst>
                    </a:gridCol>
                  </a:tblGrid>
                  <a:tr h="54864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𝛽</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𝑄</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𝑋</m:t>
                                    </m:r>
                                  </m:e>
                                  <m:sup>
                                    <m:r>
                                      <a:rPr lang="en-US" sz="1600" b="0" i="1" smtClean="0">
                                        <a:solidFill>
                                          <a:schemeClr val="tx1"/>
                                        </a:solidFill>
                                        <a:latin typeface="Cambria Math" panose="02040503050406030204" pitchFamily="18" charset="0"/>
                                      </a:rPr>
                                      <m:t>′</m:t>
                                    </m:r>
                                  </m:sup>
                                </m:s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𝛽</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  </m:t>
                                </m:r>
                              </m:oMath>
                              <m:oMath xmlns:m="http://schemas.openxmlformats.org/officeDocument/2006/math">
                                <m:r>
                                  <a:rPr lang="en-US" sz="1600" b="0" i="1" smtClean="0">
                                    <a:solidFill>
                                      <a:schemeClr val="tx1"/>
                                    </a:solidFill>
                                    <a:latin typeface="Cambria Math" panose="02040503050406030204" pitchFamily="18" charset="0"/>
                                  </a:rPr>
                                  <m:t>𝜏</m:t>
                                </m:r>
                                <m:r>
                                  <a:rPr lang="en-US" sz="1600" b="0" i="1" smtClean="0">
                                    <a:solidFill>
                                      <a:schemeClr val="tx1"/>
                                    </a:solidFill>
                                    <a:latin typeface="Cambria Math" panose="02040503050406030204" pitchFamily="18" charset="0"/>
                                  </a:rPr>
                                  <m:t>=(0,1)</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64835753"/>
                      </a:ext>
                    </a:extLst>
                  </a:tr>
                  <a:tr h="64008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37084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p>
                                          <m:sSupPr>
                                            <m:ctrlPr>
                                              <a:rPr lang="en-US" sz="1600" b="0" i="1" smtClean="0">
                                                <a:solidFill>
                                                  <a:schemeClr val="tx1"/>
                                                </a:solidFill>
                                                <a:latin typeface="Cambria Math" panose="02040503050406030204" pitchFamily="18" charset="0"/>
                                              </a:rPr>
                                            </m:ctrlPr>
                                          </m:sSupPr>
                                          <m:e>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sup>
                                            <m:r>
                                              <a:rPr lang="en-US" sz="1600" b="0" i="1" smtClean="0">
                                                <a:solidFill>
                                                  <a:schemeClr val="tx1"/>
                                                </a:solidFill>
                                                <a:latin typeface="Cambria Math" panose="02040503050406030204" pitchFamily="18" charset="0"/>
                                              </a:rPr>
                                              <m:t>2</m:t>
                                            </m:r>
                                          </m:sup>
                                        </m:sSup>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𝜌</m:t>
                                            </m:r>
                                          </m:e>
                                          <m:sub>
                                            <m:r>
                                              <a:rPr lang="en-US" sz="1600" b="0" i="1" smtClean="0">
                                                <a:solidFill>
                                                  <a:schemeClr val="tx1"/>
                                                </a:solidFill>
                                                <a:latin typeface="Cambria Math" panose="02040503050406030204" pitchFamily="18" charset="0"/>
                                              </a:rPr>
                                              <m:t>𝜏</m:t>
                                            </m:r>
                                          </m:sub>
                                        </m:sSub>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370840">
                    <a:tc>
                      <a:txBody>
                        <a:bodyPr/>
                        <a:lstStyle/>
                        <a:p>
                          <a:r>
                            <a:rPr lang="en-US" sz="1600" dirty="0">
                              <a:solidFill>
                                <a:srgbClr val="BFBFBF"/>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548640">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a:t>
                          </a:r>
                          <a:r>
                            <a:rPr lang="en-US" sz="1600" baseline="0" dirty="0">
                              <a:solidFill>
                                <a:schemeClr val="tx1"/>
                              </a:solidFill>
                            </a:rPr>
                            <a:t> change</a:t>
                          </a:r>
                          <a:r>
                            <a:rPr lang="en-US" sz="1600" dirty="0">
                              <a:solidFill>
                                <a:schemeClr val="tx1"/>
                              </a:solidFill>
                            </a:rPr>
                            <a:t> in the conditional</a:t>
                          </a:r>
                          <a:r>
                            <a:rPr lang="en-US" sz="1600" baseline="0" dirty="0">
                              <a:solidFill>
                                <a:schemeClr val="tx1"/>
                              </a:solidFill>
                            </a:rPr>
                            <a:t> mean of the outcome</a:t>
                          </a:r>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a:t>
                          </a:r>
                          <a:r>
                            <a:rPr lang="en-US" sz="1600" baseline="0" dirty="0">
                              <a:solidFill>
                                <a:schemeClr val="tx1"/>
                              </a:solidFill>
                            </a:rPr>
                            <a: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 change</a:t>
                          </a:r>
                          <a:r>
                            <a:rPr lang="en-US" sz="1600" baseline="0" dirty="0">
                              <a:solidFill>
                                <a:schemeClr val="tx1"/>
                              </a:solidFill>
                            </a:rPr>
                            <a:t> in </a:t>
                          </a:r>
                          <a:r>
                            <a:rPr lang="en-US" sz="1600" dirty="0">
                              <a:solidFill>
                                <a:schemeClr val="tx1"/>
                              </a:solidFill>
                            </a:rPr>
                            <a:t>the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𝜏</m:t>
                                  </m:r>
                                </m:e>
                                <m:sup>
                                  <m:r>
                                    <a:rPr lang="en-US" sz="1600" b="0" i="1" smtClean="0">
                                      <a:solidFill>
                                        <a:schemeClr val="tx1"/>
                                      </a:solidFill>
                                      <a:latin typeface="Cambria Math" panose="02040503050406030204" pitchFamily="18" charset="0"/>
                                    </a:rPr>
                                    <m:t>𝑡h</m:t>
                                  </m:r>
                                </m:sup>
                              </m:sSup>
                            </m:oMath>
                          </a14:m>
                          <a:r>
                            <a:rPr lang="en-US" sz="1600" dirty="0">
                              <a:solidFill>
                                <a:schemeClr val="tx1"/>
                              </a:solidFill>
                            </a:rPr>
                            <a:t> quantile of the conditional outcome distribution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5207593"/>
                      </a:ext>
                    </a:extLst>
                  </a:tr>
                </a:tbl>
              </a:graphicData>
            </a:graphic>
          </p:graphicFrame>
        </mc:Choice>
        <mc:Fallback>
          <p:graphicFrame>
            <p:nvGraphicFramePr>
              <p:cNvPr id="2" name="Table 2">
                <a:extLst>
                  <a:ext uri="{FF2B5EF4-FFF2-40B4-BE49-F238E27FC236}">
                    <a16:creationId xmlns:a16="http://schemas.microsoft.com/office/drawing/2014/main" id="{98DAE651-1D60-9AA6-D9C4-C4DCC1566D20}"/>
                  </a:ext>
                </a:extLst>
              </p:cNvPr>
              <p:cNvGraphicFramePr>
                <a:graphicFrameLocks noGrp="1"/>
              </p:cNvGraphicFramePr>
              <p:nvPr>
                <p:extLst>
                  <p:ext uri="{D42A27DB-BD31-4B8C-83A1-F6EECF244321}">
                    <p14:modId xmlns:p14="http://schemas.microsoft.com/office/powerpoint/2010/main" val="1544484394"/>
                  </p:ext>
                </p:extLst>
              </p:nvPr>
            </p:nvGraphicFramePr>
            <p:xfrm>
              <a:off x="213321" y="760952"/>
              <a:ext cx="11765358" cy="5336096"/>
            </p:xfrm>
            <a:graphic>
              <a:graphicData uri="http://schemas.openxmlformats.org/drawingml/2006/table">
                <a:tbl>
                  <a:tblPr firstRow="1" bandRow="1">
                    <a:tableStyleId>{2D5ABB26-0587-4C30-8999-92F81FD0307C}</a:tableStyleId>
                  </a:tblPr>
                  <a:tblGrid>
                    <a:gridCol w="3556970">
                      <a:extLst>
                        <a:ext uri="{9D8B030D-6E8A-4147-A177-3AD203B41FA5}">
                          <a16:colId xmlns:a16="http://schemas.microsoft.com/office/drawing/2014/main" val="2485563793"/>
                        </a:ext>
                      </a:extLst>
                    </a:gridCol>
                    <a:gridCol w="4104194">
                      <a:extLst>
                        <a:ext uri="{9D8B030D-6E8A-4147-A177-3AD203B41FA5}">
                          <a16:colId xmlns:a16="http://schemas.microsoft.com/office/drawing/2014/main" val="1972392090"/>
                        </a:ext>
                      </a:extLst>
                    </a:gridCol>
                    <a:gridCol w="4104194">
                      <a:extLst>
                        <a:ext uri="{9D8B030D-6E8A-4147-A177-3AD203B41FA5}">
                          <a16:colId xmlns:a16="http://schemas.microsoft.com/office/drawing/2014/main" val="2831166234"/>
                        </a:ext>
                      </a:extLst>
                    </a:gridCol>
                  </a:tblGrid>
                  <a:tr h="54864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3"/>
                          <a:stretch>
                            <a:fillRect l="-86997" t="-84314" r="-100619" b="-656863"/>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3"/>
                          <a:stretch>
                            <a:fillRect l="-186420" t="-84314" r="-309" b="-656863"/>
                          </a:stretch>
                        </a:blipFill>
                      </a:tcPr>
                    </a:tc>
                    <a:extLst>
                      <a:ext uri="{0D108BD9-81ED-4DB2-BD59-A6C34878D82A}">
                        <a16:rowId xmlns:a16="http://schemas.microsoft.com/office/drawing/2014/main" val="3364835753"/>
                      </a:ext>
                    </a:extLst>
                  </a:tr>
                  <a:tr h="82296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77705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3"/>
                          <a:stretch>
                            <a:fillRect l="-86997" t="-256452" r="-100619" b="-335484"/>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3"/>
                          <a:stretch>
                            <a:fillRect l="-186420" t="-256452" r="-309" b="-335484"/>
                          </a:stretch>
                        </a:blipFill>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822960">
                    <a:tc>
                      <a:txBody>
                        <a:bodyPr/>
                        <a:lstStyle/>
                        <a:p>
                          <a:r>
                            <a:rPr lang="en-US" sz="1600" dirty="0">
                              <a:solidFill>
                                <a:srgbClr val="BFBFBF"/>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1084326">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6997" t="-390698" r="-100619" b="-8140"/>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6420" t="-390698" r="-309" b="-8140"/>
                          </a:stretch>
                        </a:blipFill>
                      </a:tcPr>
                    </a:tc>
                    <a:extLst>
                      <a:ext uri="{0D108BD9-81ED-4DB2-BD59-A6C34878D82A}">
                        <a16:rowId xmlns:a16="http://schemas.microsoft.com/office/drawing/2014/main" val="2715207593"/>
                      </a:ext>
                    </a:extLst>
                  </a:tr>
                </a:tbl>
              </a:graphicData>
            </a:graphic>
          </p:graphicFrame>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541637" y="1037967"/>
            <a:ext cx="8439665" cy="4782065"/>
          </a:xfrm>
          <a:prstGeom prst="rect">
            <a:avLst/>
          </a:prstGeom>
          <a:noFill/>
          <a:ln>
            <a:noFill/>
          </a:ln>
        </p:spPr>
        <p:txBody>
          <a:bodyPr spcFirstLastPara="1" wrap="square" lIns="91425" tIns="45700" rIns="91425" bIns="45700" anchor="b" anchorCtr="0">
            <a:normAutofit fontScale="90000"/>
          </a:bodyPr>
          <a:lstStyle/>
          <a:p>
            <a:pPr algn="ctr">
              <a:buClr>
                <a:srgbClr val="468C8A"/>
              </a:buClr>
            </a:pPr>
            <a:r>
              <a:rPr lang="en-US" sz="6400" b="1" dirty="0">
                <a:solidFill>
                  <a:srgbClr val="FF9300"/>
                </a:solidFill>
              </a:rPr>
              <a:t>Why is the mean model one of the most common choices of method for analyses? </a:t>
            </a:r>
            <a:br>
              <a:rPr lang="en-US" sz="5300" b="1" dirty="0">
                <a:solidFill>
                  <a:srgbClr val="F2494C"/>
                </a:solidFill>
              </a:rPr>
            </a:br>
            <a:r>
              <a:rPr lang="en-US" sz="5300" b="1" dirty="0">
                <a:solidFill>
                  <a:srgbClr val="F2494C"/>
                </a:solidFill>
              </a:rPr>
              <a:t>(please also take our survey on pre-analysis plans)</a:t>
            </a:r>
            <a:endParaRPr sz="5300" dirty="0">
              <a:solidFill>
                <a:srgbClr val="F2494C"/>
              </a:solidFill>
            </a:endParaRPr>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pic>
        <p:nvPicPr>
          <p:cNvPr id="2" name="Picture 1">
            <a:extLst>
              <a:ext uri="{FF2B5EF4-FFF2-40B4-BE49-F238E27FC236}">
                <a16:creationId xmlns:a16="http://schemas.microsoft.com/office/drawing/2014/main" id="{D8699807-0A0B-9213-32C7-2411C60E3612}"/>
              </a:ext>
            </a:extLst>
          </p:cNvPr>
          <p:cNvPicPr>
            <a:picLocks noChangeAspect="1"/>
          </p:cNvPicPr>
          <p:nvPr/>
        </p:nvPicPr>
        <p:blipFill>
          <a:blip r:embed="rId3"/>
          <a:stretch>
            <a:fillRect/>
          </a:stretch>
        </p:blipFill>
        <p:spPr>
          <a:xfrm>
            <a:off x="9339647" y="2156424"/>
            <a:ext cx="2545149" cy="2545149"/>
          </a:xfrm>
          <a:prstGeom prst="rect">
            <a:avLst/>
          </a:prstGeom>
        </p:spPr>
      </p:pic>
    </p:spTree>
    <p:extLst>
      <p:ext uri="{BB962C8B-B14F-4D97-AF65-F5344CB8AC3E}">
        <p14:creationId xmlns:p14="http://schemas.microsoft.com/office/powerpoint/2010/main" val="473817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Overall learning aims</a:t>
            </a:r>
            <a:endParaRPr/>
          </a:p>
        </p:txBody>
      </p:sp>
      <p:sp>
        <p:nvSpPr>
          <p:cNvPr id="125" name="Google Shape;12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aphicFrame>
        <p:nvGraphicFramePr>
          <p:cNvPr id="126" name="Google Shape;126;p6"/>
          <p:cNvGraphicFramePr/>
          <p:nvPr>
            <p:extLst>
              <p:ext uri="{D42A27DB-BD31-4B8C-83A1-F6EECF244321}">
                <p14:modId xmlns:p14="http://schemas.microsoft.com/office/powerpoint/2010/main" val="2633141681"/>
              </p:ext>
            </p:extLst>
          </p:nvPr>
        </p:nvGraphicFramePr>
        <p:xfrm>
          <a:off x="838200" y="2146300"/>
          <a:ext cx="10972800" cy="3108980"/>
        </p:xfrm>
        <a:graphic>
          <a:graphicData uri="http://schemas.openxmlformats.org/drawingml/2006/table">
            <a:tbl>
              <a:tblPr firstRow="1" bandRow="1">
                <a:noFill/>
                <a:tableStyleId>{FB4756AE-ACC1-4F6F-B641-2C8A4B7F3228}</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65750">
                <a:tc>
                  <a:txBody>
                    <a:bodyPr/>
                    <a:lstStyle/>
                    <a:p>
                      <a:pPr marL="0" marR="0" lvl="0" indent="0" algn="ctr" rtl="0">
                        <a:spcBef>
                          <a:spcPts val="0"/>
                        </a:spcBef>
                        <a:spcAft>
                          <a:spcPts val="0"/>
                        </a:spcAft>
                        <a:buNone/>
                      </a:pPr>
                      <a:r>
                        <a:rPr lang="en-US" sz="1800" b="1">
                          <a:solidFill>
                            <a:srgbClr val="BFBFBF"/>
                          </a:solidFill>
                        </a:rPr>
                        <a:t>Theory</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solidFill>
                            <a:srgbClr val="F2494C"/>
                          </a:solidFill>
                        </a:rPr>
                        <a:t>Practice</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14400">
                <a:tc>
                  <a:txBody>
                    <a:bodyPr/>
                    <a:lstStyle/>
                    <a:p>
                      <a:pPr marL="0" marR="0" lvl="0" indent="0" algn="l" rtl="0">
                        <a:spcBef>
                          <a:spcPts val="0"/>
                        </a:spcBef>
                        <a:spcAft>
                          <a:spcPts val="0"/>
                        </a:spcAft>
                        <a:buNone/>
                      </a:pPr>
                      <a:r>
                        <a:rPr lang="en-US" sz="1800" dirty="0">
                          <a:solidFill>
                            <a:srgbClr val="BFBFBF"/>
                          </a:solidFill>
                        </a:rPr>
                        <a:t>What is quantile regression and why do we care about it?</a:t>
                      </a:r>
                      <a:endParaRPr dirty="0">
                        <a:solidFill>
                          <a:srgbClr val="BFBFBF"/>
                        </a:solidFill>
                      </a:endParaRPr>
                    </a:p>
                  </a:txBody>
                  <a:tcPr marL="91450" marR="91450" marT="45725" marB="45725">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r>
                        <a:rPr lang="en-US" sz="1800"/>
                        <a:t>How do we run quantile regression analyses in R?</a:t>
                      </a:r>
                      <a:endParaRPr/>
                    </a:p>
                  </a:txBody>
                  <a:tcPr marL="91450" marR="91450" marT="45725" marB="45725">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914400">
                <a:tc>
                  <a:txBody>
                    <a:bodyPr/>
                    <a:lstStyle/>
                    <a:p>
                      <a:pPr marL="0" marR="0" lvl="0" indent="0" algn="l" rtl="0">
                        <a:spcBef>
                          <a:spcPts val="0"/>
                        </a:spcBef>
                        <a:spcAft>
                          <a:spcPts val="0"/>
                        </a:spcAft>
                        <a:buNone/>
                      </a:pPr>
                      <a:r>
                        <a:rPr lang="en-US" sz="1800">
                          <a:solidFill>
                            <a:srgbClr val="BFBFBF"/>
                          </a:solidFill>
                        </a:rPr>
                        <a:t>How does quantile regression differ from mean regression?</a:t>
                      </a:r>
                      <a:endParaRPr/>
                    </a:p>
                  </a:txBody>
                  <a:tcPr marL="91450" marR="91450" marT="45725" marB="45725">
                    <a:lnR w="9525" cap="flat" cmpd="sng">
                      <a:solidFill>
                        <a:srgbClr val="000000">
                          <a:alpha val="0"/>
                        </a:srgbClr>
                      </a:solidFill>
                      <a:prstDash val="solid"/>
                      <a:round/>
                      <a:headEnd type="none" w="sm" len="sm"/>
                      <a:tailEnd type="none" w="sm" len="sm"/>
                    </a:lnR>
                  </a:tcPr>
                </a:tc>
                <a:tc>
                  <a:txBody>
                    <a:bodyPr/>
                    <a:lstStyle/>
                    <a:p>
                      <a:pPr marL="0" marR="0" lvl="0" indent="0" algn="l" rtl="0">
                        <a:spcBef>
                          <a:spcPts val="0"/>
                        </a:spcBef>
                        <a:spcAft>
                          <a:spcPts val="0"/>
                        </a:spcAft>
                        <a:buNone/>
                      </a:pPr>
                      <a:r>
                        <a:rPr lang="en-US" sz="1800"/>
                        <a:t>How can we visualize quantile regression coefficients?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914400">
                <a:tc>
                  <a:txBody>
                    <a:bodyPr/>
                    <a:lstStyle/>
                    <a:p>
                      <a:pPr marL="0" marR="0" lvl="0" indent="0" algn="l" rtl="0">
                        <a:spcBef>
                          <a:spcPts val="0"/>
                        </a:spcBef>
                        <a:spcAft>
                          <a:spcPts val="0"/>
                        </a:spcAft>
                        <a:buNone/>
                      </a:pPr>
                      <a:r>
                        <a:rPr lang="en-US" sz="1800">
                          <a:solidFill>
                            <a:srgbClr val="BFBFBF"/>
                          </a:solidFill>
                        </a:rPr>
                        <a:t>How do estimators targeted at quantiles of the conditional vs. unconditional outcome distributions differ from one another?</a:t>
                      </a:r>
                      <a:endParaRPr/>
                    </a:p>
                  </a:txBody>
                  <a:tcPr marL="91450" marR="91450" marT="45725" marB="45725">
                    <a:lnR w="9525" cap="flat" cmpd="sng">
                      <a:solidFill>
                        <a:srgbClr val="000000">
                          <a:alpha val="0"/>
                        </a:srgbClr>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2534608"/>
            <a:ext cx="10810421" cy="178878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What about heterogeneous effects?</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2100519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normAutofit fontScale="90000"/>
          </a:bodyPr>
          <a:lstStyle/>
          <a:p>
            <a:r>
              <a:rPr lang="en-US" b="1" dirty="0">
                <a:solidFill>
                  <a:srgbClr val="468C8A"/>
                </a:solidFill>
              </a:rPr>
              <a:t>Linear regression results suggest no association between breastfeeding and BMI</a:t>
            </a:r>
            <a:endParaRPr lang="en-US" dirty="0">
              <a:solidFill>
                <a:srgbClr val="0070C0"/>
              </a:solidFill>
            </a:endParaRP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pic>
        <p:nvPicPr>
          <p:cNvPr id="5" name="Main graphic">
            <a:extLst>
              <a:ext uri="{FF2B5EF4-FFF2-40B4-BE49-F238E27FC236}">
                <a16:creationId xmlns:a16="http://schemas.microsoft.com/office/drawing/2014/main" id="{2D240BEB-8CB8-11AE-029E-69D2860CD602}"/>
              </a:ext>
            </a:extLst>
          </p:cNvPr>
          <p:cNvPicPr>
            <a:picLocks noChangeAspect="1"/>
          </p:cNvPicPr>
          <p:nvPr/>
        </p:nvPicPr>
        <p:blipFill>
          <a:blip r:embed="rId2"/>
          <a:stretch/>
        </p:blipFill>
        <p:spPr>
          <a:xfrm>
            <a:off x="3078480" y="1690688"/>
            <a:ext cx="6035040" cy="5123036"/>
          </a:xfrm>
          <a:prstGeom prst="rect">
            <a:avLst/>
          </a:prstGeom>
          <a:ln>
            <a:noFill/>
          </a:ln>
        </p:spPr>
      </p:pic>
      <p:cxnSp>
        <p:nvCxnSpPr>
          <p:cNvPr id="8" name="Straight Connector 7">
            <a:extLst>
              <a:ext uri="{FF2B5EF4-FFF2-40B4-BE49-F238E27FC236}">
                <a16:creationId xmlns:a16="http://schemas.microsoft.com/office/drawing/2014/main" id="{3BF3BB82-A91A-F4CD-07D6-94D3134A1137}"/>
              </a:ext>
            </a:extLst>
          </p:cNvPr>
          <p:cNvCxnSpPr/>
          <p:nvPr/>
        </p:nvCxnSpPr>
        <p:spPr>
          <a:xfrm>
            <a:off x="3877408" y="3596054"/>
            <a:ext cx="5125915" cy="0"/>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2F5D1D1-B1EE-9FD6-FC7F-C6E054B8E209}"/>
              </a:ext>
            </a:extLst>
          </p:cNvPr>
          <p:cNvSpPr/>
          <p:nvPr/>
        </p:nvSpPr>
        <p:spPr>
          <a:xfrm>
            <a:off x="3859823" y="3217985"/>
            <a:ext cx="5125915" cy="888023"/>
          </a:xfrm>
          <a:prstGeom prst="rect">
            <a:avLst/>
          </a:prstGeom>
          <a:solidFill>
            <a:srgbClr val="FF93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8093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4"/>
          <p:cNvSpPr txBox="1">
            <a:spLocks noGrp="1"/>
          </p:cNvSpPr>
          <p:nvPr>
            <p:ph type="title"/>
          </p:nvPr>
        </p:nvSpPr>
        <p:spPr>
          <a:xfrm>
            <a:off x="838200" y="15786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Imagine that a treatment shifts the outcome distribution uniformly</a:t>
            </a:r>
            <a:endParaRPr dirty="0">
              <a:solidFill>
                <a:srgbClr val="468C8A"/>
              </a:solidFill>
            </a:endParaRPr>
          </a:p>
        </p:txBody>
      </p:sp>
      <p:sp>
        <p:nvSpPr>
          <p:cNvPr id="525" name="Google Shape;52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pic>
        <p:nvPicPr>
          <p:cNvPr id="2" name="Google Shape;533;p35" descr="A picture containing diagram, design, illustration&#10;&#10;Description automatically generated">
            <a:extLst>
              <a:ext uri="{FF2B5EF4-FFF2-40B4-BE49-F238E27FC236}">
                <a16:creationId xmlns:a16="http://schemas.microsoft.com/office/drawing/2014/main" id="{516D3337-F105-0CE9-C77C-6E564976FF6B}"/>
              </a:ext>
            </a:extLst>
          </p:cNvPr>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Difference in means</a:t>
            </a:r>
            <a:br>
              <a:rPr lang="en-US" b="1">
                <a:solidFill>
                  <a:srgbClr val="468C8A"/>
                </a:solidFill>
              </a:rPr>
            </a:br>
            <a:endParaRPr>
              <a:solidFill>
                <a:srgbClr val="468C8A"/>
              </a:solidFill>
            </a:endParaRPr>
          </a:p>
        </p:txBody>
      </p:sp>
      <p:sp>
        <p:nvSpPr>
          <p:cNvPr id="531" name="Google Shape;531;p35"/>
          <p:cNvSpPr/>
          <p:nvPr/>
        </p:nvSpPr>
        <p:spPr>
          <a:xfrm rot="5400000">
            <a:off x="6714456" y="1093296"/>
            <a:ext cx="156738" cy="1009475"/>
          </a:xfrm>
          <a:prstGeom prst="leftBrace">
            <a:avLst>
              <a:gd name="adj1" fmla="val 8333"/>
              <a:gd name="adj2" fmla="val 50000"/>
            </a:avLst>
          </a:prstGeom>
          <a:noFill/>
          <a:ln w="1905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2" name="Google Shape;53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533" name="Google Shape;533;p35" descr="A picture containing diagram, design, illustration&#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36" descr="A picture containing diagram, design, illustration&#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539" name="Google Shape;539;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Difference in means </a:t>
            </a:r>
            <a:r>
              <a:rPr lang="en-US" b="1">
                <a:solidFill>
                  <a:srgbClr val="F2494C"/>
                </a:solidFill>
              </a:rPr>
              <a:t>=</a:t>
            </a:r>
            <a:r>
              <a:rPr lang="en-US" b="1">
                <a:solidFill>
                  <a:srgbClr val="468C8A"/>
                </a:solidFill>
              </a:rPr>
              <a:t> difference in 75</a:t>
            </a:r>
            <a:r>
              <a:rPr lang="en-US" b="1" baseline="30000">
                <a:solidFill>
                  <a:srgbClr val="468C8A"/>
                </a:solidFill>
              </a:rPr>
              <a:t>th</a:t>
            </a:r>
            <a:r>
              <a:rPr lang="en-US" b="1">
                <a:solidFill>
                  <a:srgbClr val="468C8A"/>
                </a:solidFill>
              </a:rPr>
              <a:t> percentiles</a:t>
            </a:r>
            <a:endParaRPr>
              <a:solidFill>
                <a:srgbClr val="468C8A"/>
              </a:solidFill>
            </a:endParaRPr>
          </a:p>
        </p:txBody>
      </p:sp>
      <p:sp>
        <p:nvSpPr>
          <p:cNvPr id="540" name="Google Shape;540;p36"/>
          <p:cNvSpPr/>
          <p:nvPr/>
        </p:nvSpPr>
        <p:spPr>
          <a:xfrm rot="5400000" flipH="1">
            <a:off x="6952601" y="5688008"/>
            <a:ext cx="156738" cy="1009475"/>
          </a:xfrm>
          <a:prstGeom prst="lef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1" name="Google Shape;541;p36"/>
          <p:cNvSpPr/>
          <p:nvPr/>
        </p:nvSpPr>
        <p:spPr>
          <a:xfrm rot="5400000">
            <a:off x="6723981" y="1093296"/>
            <a:ext cx="156738" cy="1009475"/>
          </a:xfrm>
          <a:prstGeom prst="leftBrace">
            <a:avLst>
              <a:gd name="adj1" fmla="val 8333"/>
              <a:gd name="adj2" fmla="val 50000"/>
            </a:avLst>
          </a:prstGeom>
          <a:noFill/>
          <a:ln w="1905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2" name="Google Shape;54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Imagine that a treatment affects the outcome distribution’s scale only</a:t>
            </a:r>
            <a:endParaRPr>
              <a:solidFill>
                <a:srgbClr val="468C8A"/>
              </a:solidFill>
            </a:endParaRPr>
          </a:p>
        </p:txBody>
      </p:sp>
      <p:sp>
        <p:nvSpPr>
          <p:cNvPr id="549" name="Google Shape;54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pic>
        <p:nvPicPr>
          <p:cNvPr id="2" name="Google Shape;556;p38" descr="A picture containing diagram, design&#10;&#10;Description automatically generated">
            <a:extLst>
              <a:ext uri="{FF2B5EF4-FFF2-40B4-BE49-F238E27FC236}">
                <a16:creationId xmlns:a16="http://schemas.microsoft.com/office/drawing/2014/main" id="{B8A0F1FB-ABEE-1343-D0A8-D236DE7BF6D5}"/>
              </a:ext>
            </a:extLst>
          </p:cNvPr>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Difference in means</a:t>
            </a:r>
            <a:br>
              <a:rPr lang="en-US" b="1">
                <a:solidFill>
                  <a:srgbClr val="468C8A"/>
                </a:solidFill>
              </a:rPr>
            </a:br>
            <a:endParaRPr>
              <a:solidFill>
                <a:srgbClr val="468C8A"/>
              </a:solidFill>
            </a:endParaRPr>
          </a:p>
        </p:txBody>
      </p:sp>
      <p:sp>
        <p:nvSpPr>
          <p:cNvPr id="555" name="Google Shape;555;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556" name="Google Shape;556;p38" descr="A picture containing diagram, design&#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39" descr="A picture containing screenshot, diagram, design&#10;&#10;Description automatically generated"/>
          <p:cNvPicPr preferRelativeResize="0"/>
          <p:nvPr/>
        </p:nvPicPr>
        <p:blipFill rotWithShape="1">
          <a:blip r:embed="rId3">
            <a:alphaModFix/>
          </a:blip>
          <a:srcRect/>
          <a:stretch/>
        </p:blipFill>
        <p:spPr>
          <a:xfrm>
            <a:off x="2209800" y="1676400"/>
            <a:ext cx="7772400" cy="5181600"/>
          </a:xfrm>
          <a:prstGeom prst="rect">
            <a:avLst/>
          </a:prstGeom>
          <a:noFill/>
          <a:ln>
            <a:noFill/>
          </a:ln>
        </p:spPr>
      </p:pic>
      <p:sp>
        <p:nvSpPr>
          <p:cNvPr id="562" name="Google Shape;56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Difference in means </a:t>
            </a:r>
            <a:r>
              <a:rPr lang="en-US" b="1">
                <a:solidFill>
                  <a:srgbClr val="F2494C"/>
                </a:solidFill>
              </a:rPr>
              <a:t>≠</a:t>
            </a:r>
            <a:r>
              <a:rPr lang="en-US" b="1">
                <a:solidFill>
                  <a:srgbClr val="468C8A"/>
                </a:solidFill>
              </a:rPr>
              <a:t> difference in 75</a:t>
            </a:r>
            <a:r>
              <a:rPr lang="en-US" b="1" baseline="30000">
                <a:solidFill>
                  <a:srgbClr val="468C8A"/>
                </a:solidFill>
              </a:rPr>
              <a:t>th</a:t>
            </a:r>
            <a:r>
              <a:rPr lang="en-US" b="1">
                <a:solidFill>
                  <a:srgbClr val="468C8A"/>
                </a:solidFill>
              </a:rPr>
              <a:t> percentiles</a:t>
            </a:r>
            <a:endParaRPr>
              <a:solidFill>
                <a:srgbClr val="468C8A"/>
              </a:solidFill>
            </a:endParaRPr>
          </a:p>
        </p:txBody>
      </p:sp>
      <p:sp>
        <p:nvSpPr>
          <p:cNvPr id="563" name="Google Shape;563;p39"/>
          <p:cNvSpPr/>
          <p:nvPr/>
        </p:nvSpPr>
        <p:spPr>
          <a:xfrm rot="5400000" flipH="1">
            <a:off x="6687945" y="5931800"/>
            <a:ext cx="103679" cy="431648"/>
          </a:xfrm>
          <a:prstGeom prst="lef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64" name="Google Shape;56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3"/>
          <p:cNvSpPr txBox="1">
            <a:spLocks noGrp="1"/>
          </p:cNvSpPr>
          <p:nvPr>
            <p:ph type="title"/>
          </p:nvPr>
        </p:nvSpPr>
        <p:spPr>
          <a:xfrm>
            <a:off x="838200" y="2105937"/>
            <a:ext cx="10515600" cy="26461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2494C"/>
              </a:buClr>
              <a:buSzPts val="6000"/>
              <a:buFont typeface="Arial"/>
              <a:buNone/>
            </a:pPr>
            <a:r>
              <a:rPr lang="en-US" b="1" dirty="0">
                <a:solidFill>
                  <a:srgbClr val="F2494C"/>
                </a:solidFill>
              </a:rPr>
              <a:t>Means may tell tall tales about tails</a:t>
            </a:r>
            <a:br>
              <a:rPr lang="en-US" b="1" dirty="0">
                <a:solidFill>
                  <a:srgbClr val="F2494C"/>
                </a:solidFill>
              </a:rPr>
            </a:br>
            <a:r>
              <a:rPr lang="en-US" sz="4800" b="1" dirty="0">
                <a:solidFill>
                  <a:srgbClr val="FF9300"/>
                </a:solidFill>
              </a:rPr>
              <a:t>(repeat 5 times fast)</a:t>
            </a:r>
            <a:endParaRPr b="1" dirty="0">
              <a:solidFill>
                <a:srgbClr val="F2494C"/>
              </a:solidFill>
            </a:endParaRPr>
          </a:p>
        </p:txBody>
      </p:sp>
      <p:sp>
        <p:nvSpPr>
          <p:cNvPr id="518" name="Google Shape;51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2534608"/>
            <a:ext cx="10810421" cy="178878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But in reality, the changes might not be so dramatic</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4118061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10B4-6452-424C-60D3-6E007473189A}"/>
              </a:ext>
            </a:extLst>
          </p:cNvPr>
          <p:cNvSpPr>
            <a:spLocks noGrp="1"/>
          </p:cNvSpPr>
          <p:nvPr>
            <p:ph type="title"/>
          </p:nvPr>
        </p:nvSpPr>
        <p:spPr/>
        <p:txBody>
          <a:bodyPr/>
          <a:lstStyle/>
          <a:p>
            <a:r>
              <a:rPr lang="en-US" b="1" dirty="0">
                <a:solidFill>
                  <a:srgbClr val="468C8A"/>
                </a:solidFill>
              </a:rPr>
              <a:t>Quantile regressions at work</a:t>
            </a:r>
            <a:endParaRPr lang="en-US" dirty="0"/>
          </a:p>
        </p:txBody>
      </p:sp>
      <p:sp>
        <p:nvSpPr>
          <p:cNvPr id="4" name="Slide Number Placeholder 3">
            <a:extLst>
              <a:ext uri="{FF2B5EF4-FFF2-40B4-BE49-F238E27FC236}">
                <a16:creationId xmlns:a16="http://schemas.microsoft.com/office/drawing/2014/main" id="{2E844198-620B-E89C-562F-2BFF741D71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6" name="Picture 5">
            <a:extLst>
              <a:ext uri="{FF2B5EF4-FFF2-40B4-BE49-F238E27FC236}">
                <a16:creationId xmlns:a16="http://schemas.microsoft.com/office/drawing/2014/main" id="{51C2824C-CEF1-AC07-DF1A-98441B839806}"/>
              </a:ext>
            </a:extLst>
          </p:cNvPr>
          <p:cNvPicPr>
            <a:picLocks noChangeAspect="1"/>
          </p:cNvPicPr>
          <p:nvPr/>
        </p:nvPicPr>
        <p:blipFill>
          <a:blip r:embed="rId2"/>
          <a:stretch>
            <a:fillRect/>
          </a:stretch>
        </p:blipFill>
        <p:spPr>
          <a:xfrm>
            <a:off x="1952625" y="1819275"/>
            <a:ext cx="8286750" cy="3219450"/>
          </a:xfrm>
          <a:prstGeom prst="rect">
            <a:avLst/>
          </a:prstGeom>
        </p:spPr>
      </p:pic>
    </p:spTree>
    <p:extLst>
      <p:ext uri="{BB962C8B-B14F-4D97-AF65-F5344CB8AC3E}">
        <p14:creationId xmlns:p14="http://schemas.microsoft.com/office/powerpoint/2010/main" val="1133701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3" name="Google Shape;503;g2b790785aef_0_10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
        <p:nvSpPr>
          <p:cNvPr id="6" name="Google Shape;509;g2b790785aef_0_113">
            <a:extLst>
              <a:ext uri="{FF2B5EF4-FFF2-40B4-BE49-F238E27FC236}">
                <a16:creationId xmlns:a16="http://schemas.microsoft.com/office/drawing/2014/main" id="{30E2F79E-D84C-C095-7D42-E076343A0BF2}"/>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468C8A"/>
                </a:solidFill>
              </a:rPr>
              <a:t>Distribution for participants with 12 years of education</a:t>
            </a:r>
            <a:endParaRPr dirty="0"/>
          </a:p>
        </p:txBody>
      </p:sp>
      <p:pic>
        <p:nvPicPr>
          <p:cNvPr id="2" name="Picture 1">
            <a:extLst>
              <a:ext uri="{FF2B5EF4-FFF2-40B4-BE49-F238E27FC236}">
                <a16:creationId xmlns:a16="http://schemas.microsoft.com/office/drawing/2014/main" id="{70208628-0EDD-660D-B275-46E3D6425C56}"/>
              </a:ext>
            </a:extLst>
          </p:cNvPr>
          <p:cNvPicPr>
            <a:picLocks noChangeAspect="1"/>
          </p:cNvPicPr>
          <p:nvPr/>
        </p:nvPicPr>
        <p:blipFill>
          <a:blip r:embed="rId3"/>
          <a:stretch>
            <a:fillRect/>
          </a:stretch>
        </p:blipFill>
        <p:spPr>
          <a:xfrm>
            <a:off x="1985772" y="1690825"/>
            <a:ext cx="8220456" cy="4994892"/>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3" name="Google Shape;503;g2b790785aef_0_10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
        <p:nvSpPr>
          <p:cNvPr id="6" name="Google Shape;509;g2b790785aef_0_113">
            <a:extLst>
              <a:ext uri="{FF2B5EF4-FFF2-40B4-BE49-F238E27FC236}">
                <a16:creationId xmlns:a16="http://schemas.microsoft.com/office/drawing/2014/main" id="{30E2F79E-D84C-C095-7D42-E076343A0BF2}"/>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468C8A"/>
                </a:solidFill>
              </a:rPr>
              <a:t>Linear Regression Counterfactual Distribution (12 years)</a:t>
            </a:r>
            <a:endParaRPr dirty="0"/>
          </a:p>
        </p:txBody>
      </p:sp>
      <p:pic>
        <p:nvPicPr>
          <p:cNvPr id="2" name="Picture 1">
            <a:extLst>
              <a:ext uri="{FF2B5EF4-FFF2-40B4-BE49-F238E27FC236}">
                <a16:creationId xmlns:a16="http://schemas.microsoft.com/office/drawing/2014/main" id="{FDAD9318-CF80-AB33-0446-616F0F28153F}"/>
              </a:ext>
            </a:extLst>
          </p:cNvPr>
          <p:cNvPicPr>
            <a:picLocks noChangeAspect="1"/>
          </p:cNvPicPr>
          <p:nvPr/>
        </p:nvPicPr>
        <p:blipFill>
          <a:blip r:embed="rId3"/>
          <a:stretch>
            <a:fillRect/>
          </a:stretch>
        </p:blipFill>
        <p:spPr>
          <a:xfrm>
            <a:off x="1985772" y="1690825"/>
            <a:ext cx="8220456" cy="4994892"/>
          </a:xfrm>
          <a:prstGeom prst="rect">
            <a:avLst/>
          </a:prstGeom>
        </p:spPr>
      </p:pic>
    </p:spTree>
    <p:extLst>
      <p:ext uri="{BB962C8B-B14F-4D97-AF65-F5344CB8AC3E}">
        <p14:creationId xmlns:p14="http://schemas.microsoft.com/office/powerpoint/2010/main" val="1096477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2b790785aef_0_1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468C8A"/>
                </a:solidFill>
              </a:rPr>
              <a:t>CQR Counterfactual Distribution </a:t>
            </a:r>
            <a:br>
              <a:rPr lang="en-US" b="1" dirty="0">
                <a:solidFill>
                  <a:srgbClr val="468C8A"/>
                </a:solidFill>
              </a:rPr>
            </a:br>
            <a:r>
              <a:rPr lang="en-US" b="1" dirty="0">
                <a:solidFill>
                  <a:srgbClr val="468C8A"/>
                </a:solidFill>
              </a:rPr>
              <a:t>(12 years)</a:t>
            </a:r>
            <a:endParaRPr dirty="0"/>
          </a:p>
        </p:txBody>
      </p:sp>
      <p:sp>
        <p:nvSpPr>
          <p:cNvPr id="511" name="Google Shape;511;g2b790785aef_0_11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pic>
        <p:nvPicPr>
          <p:cNvPr id="2" name="Picture 1">
            <a:extLst>
              <a:ext uri="{FF2B5EF4-FFF2-40B4-BE49-F238E27FC236}">
                <a16:creationId xmlns:a16="http://schemas.microsoft.com/office/drawing/2014/main" id="{FB37E755-A91F-E899-249B-40EEE8AB4AC0}"/>
              </a:ext>
            </a:extLst>
          </p:cNvPr>
          <p:cNvPicPr>
            <a:picLocks noChangeAspect="1"/>
          </p:cNvPicPr>
          <p:nvPr/>
        </p:nvPicPr>
        <p:blipFill>
          <a:blip r:embed="rId3"/>
          <a:stretch>
            <a:fillRect/>
          </a:stretch>
        </p:blipFill>
        <p:spPr>
          <a:xfrm>
            <a:off x="1985772" y="1690825"/>
            <a:ext cx="8220456" cy="4994892"/>
          </a:xfrm>
          <a:prstGeom prst="rect">
            <a:avLst/>
          </a:prstGeom>
        </p:spPr>
      </p:pic>
    </p:spTree>
    <p:extLst>
      <p:ext uri="{BB962C8B-B14F-4D97-AF65-F5344CB8AC3E}">
        <p14:creationId xmlns:p14="http://schemas.microsoft.com/office/powerpoint/2010/main" val="3347035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2534608"/>
            <a:ext cx="10810421" cy="178878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Why do we care about distributions?</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584609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The tails matter too: case of blood pressure</a:t>
            </a:r>
            <a:endParaRPr dirty="0"/>
          </a:p>
        </p:txBody>
      </p:sp>
      <p:sp>
        <p:nvSpPr>
          <p:cNvPr id="489" name="Google Shape;489;p30"/>
          <p:cNvSpPr txBox="1"/>
          <p:nvPr/>
        </p:nvSpPr>
        <p:spPr>
          <a:xfrm>
            <a:off x="9794449" y="6457890"/>
            <a:ext cx="256409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i="1">
                <a:solidFill>
                  <a:srgbClr val="BFBFBF"/>
                </a:solidFill>
                <a:latin typeface="Arial"/>
                <a:ea typeface="Arial"/>
                <a:cs typeface="Arial"/>
                <a:sym typeface="Arial"/>
              </a:rPr>
              <a:t>This figure is a recreation of a figure from Fuchs et. al. (2020 with simulated data.</a:t>
            </a:r>
            <a:endParaRPr/>
          </a:p>
        </p:txBody>
      </p:sp>
      <p:sp>
        <p:nvSpPr>
          <p:cNvPr id="490" name="Google Shape;49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a:p>
        </p:txBody>
      </p:sp>
      <p:pic>
        <p:nvPicPr>
          <p:cNvPr id="491" name="Google Shape;491;p30" descr="A picture containing text, diagram, line, screenshot&#10;&#10;Description automatically generated"/>
          <p:cNvPicPr preferRelativeResize="0"/>
          <p:nvPr/>
        </p:nvPicPr>
        <p:blipFill rotWithShape="1">
          <a:blip r:embed="rId3">
            <a:alphaModFix/>
          </a:blip>
          <a:srcRect/>
          <a:stretch/>
        </p:blipFill>
        <p:spPr>
          <a:xfrm>
            <a:off x="1887718" y="1676401"/>
            <a:ext cx="7772400" cy="5181599"/>
          </a:xfrm>
          <a:prstGeom prst="rect">
            <a:avLst/>
          </a:prstGeom>
          <a:noFill/>
          <a:ln>
            <a:noFill/>
          </a:ln>
        </p:spPr>
      </p:pic>
      <p:sp>
        <p:nvSpPr>
          <p:cNvPr id="492" name="Google Shape;492;p30"/>
          <p:cNvSpPr/>
          <p:nvPr/>
        </p:nvSpPr>
        <p:spPr>
          <a:xfrm rot="-5400000">
            <a:off x="8093697" y="5958525"/>
            <a:ext cx="197963" cy="1600985"/>
          </a:xfrm>
          <a:prstGeom prst="leftBrace">
            <a:avLst>
              <a:gd name="adj1" fmla="val 8333"/>
              <a:gd name="adj2" fmla="val 50000"/>
            </a:avLst>
          </a:prstGeom>
          <a:noFill/>
          <a:ln w="3810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3" name="Google Shape;493;p30"/>
          <p:cNvSpPr/>
          <p:nvPr/>
        </p:nvSpPr>
        <p:spPr>
          <a:xfrm>
            <a:off x="1687399" y="2422533"/>
            <a:ext cx="200320" cy="1772395"/>
          </a:xfrm>
          <a:prstGeom prst="leftBrace">
            <a:avLst>
              <a:gd name="adj1" fmla="val 8333"/>
              <a:gd name="adj2" fmla="val 50000"/>
            </a:avLst>
          </a:prstGeom>
          <a:noFill/>
          <a:ln w="3810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30"/>
          <p:cNvSpPr/>
          <p:nvPr/>
        </p:nvSpPr>
        <p:spPr>
          <a:xfrm rot="-5400000">
            <a:off x="4974996" y="5956434"/>
            <a:ext cx="197963" cy="1600985"/>
          </a:xfrm>
          <a:prstGeom prst="leftBrace">
            <a:avLst>
              <a:gd name="adj1" fmla="val 8333"/>
              <a:gd name="adj2" fmla="val 50000"/>
            </a:avLst>
          </a:prstGeom>
          <a:noFill/>
          <a:ln w="381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9300"/>
              </a:solidFill>
              <a:latin typeface="Arial"/>
              <a:ea typeface="Arial"/>
              <a:cs typeface="Arial"/>
              <a:sym typeface="Arial"/>
            </a:endParaRPr>
          </a:p>
        </p:txBody>
      </p:sp>
      <p:sp>
        <p:nvSpPr>
          <p:cNvPr id="495" name="Google Shape;495;p30"/>
          <p:cNvSpPr/>
          <p:nvPr/>
        </p:nvSpPr>
        <p:spPr>
          <a:xfrm>
            <a:off x="1687398" y="5148771"/>
            <a:ext cx="200319" cy="771263"/>
          </a:xfrm>
          <a:prstGeom prst="leftBrace">
            <a:avLst>
              <a:gd name="adj1" fmla="val 8333"/>
              <a:gd name="adj2" fmla="val 50000"/>
            </a:avLst>
          </a:prstGeom>
          <a:noFill/>
          <a:ln w="381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9300"/>
              </a:solidFill>
              <a:latin typeface="Arial"/>
              <a:ea typeface="Arial"/>
              <a:cs typeface="Arial"/>
              <a:sym typeface="Arial"/>
            </a:endParaRPr>
          </a:p>
        </p:txBody>
      </p:sp>
    </p:spTree>
    <p:extLst>
      <p:ext uri="{BB962C8B-B14F-4D97-AF65-F5344CB8AC3E}">
        <p14:creationId xmlns:p14="http://schemas.microsoft.com/office/powerpoint/2010/main" val="3003102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“Geoffrey Rose’s big idea”</a:t>
            </a:r>
            <a:r>
              <a:rPr lang="en-US" b="1">
                <a:solidFill>
                  <a:srgbClr val="FF9300"/>
                </a:solidFill>
              </a:rPr>
              <a:t>*</a:t>
            </a:r>
            <a:endParaRPr>
              <a:solidFill>
                <a:srgbClr val="FF9300"/>
              </a:solidFill>
            </a:endParaRPr>
          </a:p>
        </p:txBody>
      </p:sp>
      <p:pic>
        <p:nvPicPr>
          <p:cNvPr id="603" name="Google Shape;603;p22"/>
          <p:cNvPicPr preferRelativeResize="0"/>
          <p:nvPr/>
        </p:nvPicPr>
        <p:blipFill rotWithShape="1">
          <a:blip r:embed="rId3">
            <a:alphaModFix/>
          </a:blip>
          <a:srcRect/>
          <a:stretch/>
        </p:blipFill>
        <p:spPr>
          <a:xfrm>
            <a:off x="838200" y="1690688"/>
            <a:ext cx="3657600" cy="4858043"/>
          </a:xfrm>
          <a:prstGeom prst="rect">
            <a:avLst/>
          </a:prstGeom>
          <a:noFill/>
          <a:ln>
            <a:noFill/>
          </a:ln>
        </p:spPr>
      </p:pic>
      <p:pic>
        <p:nvPicPr>
          <p:cNvPr id="604" name="Google Shape;604;p22"/>
          <p:cNvPicPr preferRelativeResize="0"/>
          <p:nvPr/>
        </p:nvPicPr>
        <p:blipFill rotWithShape="1">
          <a:blip r:embed="rId4">
            <a:alphaModFix/>
          </a:blip>
          <a:srcRect/>
          <a:stretch/>
        </p:blipFill>
        <p:spPr>
          <a:xfrm>
            <a:off x="4773314" y="2544152"/>
            <a:ext cx="7223760" cy="3207100"/>
          </a:xfrm>
          <a:prstGeom prst="rect">
            <a:avLst/>
          </a:prstGeom>
          <a:noFill/>
          <a:ln>
            <a:noFill/>
          </a:ln>
        </p:spPr>
      </p:pic>
      <p:sp>
        <p:nvSpPr>
          <p:cNvPr id="605" name="Google Shape;60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75</a:t>
            </a:fld>
            <a:endParaRPr/>
          </a:p>
        </p:txBody>
      </p:sp>
      <p:sp>
        <p:nvSpPr>
          <p:cNvPr id="606" name="Google Shape;606;p22"/>
          <p:cNvSpPr txBox="1"/>
          <p:nvPr/>
        </p:nvSpPr>
        <p:spPr>
          <a:xfrm>
            <a:off x="5970493" y="6548730"/>
            <a:ext cx="622150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1" u="none" strike="noStrike" cap="none">
                <a:solidFill>
                  <a:srgbClr val="FF9300"/>
                </a:solidFill>
                <a:latin typeface="Arial"/>
                <a:ea typeface="Arial"/>
                <a:cs typeface="Arial"/>
                <a:sym typeface="Arial"/>
              </a:rPr>
              <a:t>*</a:t>
            </a:r>
            <a:r>
              <a:rPr lang="en-US" sz="1000" b="0" i="1" u="none" strike="noStrike" cap="none">
                <a:solidFill>
                  <a:srgbClr val="BFBFBF"/>
                </a:solidFill>
                <a:latin typeface="Arial"/>
                <a:ea typeface="Arial"/>
                <a:cs typeface="Arial"/>
                <a:sym typeface="Arial"/>
              </a:rPr>
              <a:t>The title of this slide comes from a Commentary written by A Hofman and JP Vandenbroucke (1992). </a:t>
            </a:r>
            <a:r>
              <a:rPr lang="en-US" sz="1000" b="0" i="1" u="sng" strike="noStrike" cap="none">
                <a:solidFill>
                  <a:srgbClr val="BFBFBF"/>
                </a:solidFill>
                <a:latin typeface="Arial"/>
                <a:ea typeface="Arial"/>
                <a:cs typeface="Arial"/>
                <a:sym typeface="Arial"/>
                <a:hlinkClick r:id="rId5">
                  <a:extLst>
                    <a:ext uri="{A12FA001-AC4F-418D-AE19-62706E023703}">
                      <ahyp:hlinkClr xmlns:ahyp="http://schemas.microsoft.com/office/drawing/2018/hyperlinkcolor" val="tx"/>
                    </a:ext>
                  </a:extLst>
                </a:hlinkClick>
              </a:rPr>
              <a:t>Link</a:t>
            </a:r>
            <a:r>
              <a:rPr lang="en-US" sz="1000" b="0" i="1" u="none" strike="noStrike" cap="none">
                <a:solidFill>
                  <a:srgbClr val="BFBFBF"/>
                </a:solidFill>
                <a:latin typeface="Arial"/>
                <a:ea typeface="Arial"/>
                <a:cs typeface="Arial"/>
                <a:sym typeface="Arial"/>
              </a:rPr>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Illustrating Rose’s big idea</a:t>
            </a:r>
            <a:endParaRPr/>
          </a:p>
        </p:txBody>
      </p:sp>
      <p:pic>
        <p:nvPicPr>
          <p:cNvPr id="612" name="Google Shape;612;p26"/>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613" name="Google Shape;61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High risk approach for prevention</a:t>
            </a:r>
            <a:endParaRPr/>
          </a:p>
        </p:txBody>
      </p:sp>
      <p:pic>
        <p:nvPicPr>
          <p:cNvPr id="619" name="Google Shape;619;p27"/>
          <p:cNvPicPr preferRelativeResize="0"/>
          <p:nvPr/>
        </p:nvPicPr>
        <p:blipFill rotWithShape="1">
          <a:blip r:embed="rId3">
            <a:alphaModFix/>
          </a:blip>
          <a:srcRect/>
          <a:stretch/>
        </p:blipFill>
        <p:spPr>
          <a:xfrm>
            <a:off x="2209780" y="1676401"/>
            <a:ext cx="7772400" cy="5181599"/>
          </a:xfrm>
          <a:prstGeom prst="rect">
            <a:avLst/>
          </a:prstGeom>
          <a:noFill/>
          <a:ln>
            <a:noFill/>
          </a:ln>
        </p:spPr>
      </p:pic>
      <p:sp>
        <p:nvSpPr>
          <p:cNvPr id="620" name="Google Shape;6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Population approach for prevention</a:t>
            </a:r>
            <a:endParaRPr/>
          </a:p>
        </p:txBody>
      </p:sp>
      <p:pic>
        <p:nvPicPr>
          <p:cNvPr id="626" name="Google Shape;626;p28"/>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627" name="Google Shape;62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1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Prevention approaches</a:t>
            </a:r>
            <a:endParaRPr dirty="0"/>
          </a:p>
        </p:txBody>
      </p:sp>
      <p:sp>
        <p:nvSpPr>
          <p:cNvPr id="372" name="Google Shape;372;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79</a:t>
            </a:fld>
            <a:endParaRPr/>
          </a:p>
        </p:txBody>
      </p:sp>
      <p:sp>
        <p:nvSpPr>
          <p:cNvPr id="5" name="Content Placeholder 2">
            <a:extLst>
              <a:ext uri="{FF2B5EF4-FFF2-40B4-BE49-F238E27FC236}">
                <a16:creationId xmlns:a16="http://schemas.microsoft.com/office/drawing/2014/main" id="{4B10F104-802E-2FF3-E8CC-6F5D5D3A4672}"/>
              </a:ext>
            </a:extLst>
          </p:cNvPr>
          <p:cNvSpPr txBox="1">
            <a:spLocks/>
          </p:cNvSpPr>
          <p:nvPr/>
        </p:nvSpPr>
        <p:spPr>
          <a:xfrm>
            <a:off x="838200" y="1825625"/>
            <a:ext cx="10515600" cy="4667250"/>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High risk approach is useful when…</a:t>
            </a:r>
          </a:p>
          <a:p>
            <a:pPr lvl="1">
              <a:buSzPct val="100000"/>
            </a:pPr>
            <a:r>
              <a:rPr lang="en-US" dirty="0"/>
              <a:t>There are identifiable risk factors that can be targeted in specific individuals/groups</a:t>
            </a:r>
          </a:p>
          <a:p>
            <a:pPr lvl="1">
              <a:buSzPct val="100000"/>
            </a:pPr>
            <a:r>
              <a:rPr lang="en-US" dirty="0"/>
              <a:t>Effective interventions are available for high-risk populations</a:t>
            </a:r>
          </a:p>
          <a:p>
            <a:pPr lvl="1">
              <a:buSzPct val="100000"/>
            </a:pPr>
            <a:r>
              <a:rPr lang="en-US" dirty="0"/>
              <a:t>Targeting individuals can lead to significant reductions in disease incidence or severity</a:t>
            </a:r>
          </a:p>
          <a:p>
            <a:pPr lvl="1">
              <a:buSzPct val="100000"/>
            </a:pPr>
            <a:r>
              <a:rPr lang="en-US" dirty="0"/>
              <a:t>Resources are limited</a:t>
            </a:r>
          </a:p>
          <a:p>
            <a:pPr marL="0" indent="0">
              <a:buSzPct val="100000"/>
              <a:buFont typeface="Arial"/>
              <a:buNone/>
            </a:pPr>
            <a:endParaRPr lang="en-US" sz="1000" dirty="0"/>
          </a:p>
          <a:p>
            <a:pPr>
              <a:buSzPct val="100000"/>
            </a:pPr>
            <a:r>
              <a:rPr lang="en-US" dirty="0"/>
              <a:t>Population approach is useful when…</a:t>
            </a:r>
          </a:p>
          <a:p>
            <a:pPr lvl="1">
              <a:buSzPct val="100000"/>
            </a:pPr>
            <a:r>
              <a:rPr lang="en-US" dirty="0"/>
              <a:t>Addressing social determinants, environmental factors, or behavioral norms can lead to population-wide improvements in health outcomes</a:t>
            </a:r>
          </a:p>
          <a:p>
            <a:pPr lvl="1">
              <a:buSzPct val="100000"/>
            </a:pPr>
            <a:r>
              <a:rPr lang="en-US" dirty="0"/>
              <a:t>The disease or health issue is widespread across the population</a:t>
            </a:r>
          </a:p>
          <a:p>
            <a:pPr lvl="1">
              <a:buSzPct val="100000"/>
            </a:pPr>
            <a:r>
              <a:rPr lang="en-US" dirty="0"/>
              <a:t>There are opportunities for policy changes or community-level interventions</a:t>
            </a:r>
          </a:p>
          <a:p>
            <a:pPr lvl="1">
              <a:buSzPct val="100000"/>
            </a:pPr>
            <a:r>
              <a:rPr lang="en-US" dirty="0"/>
              <a:t>Preventative measures benefit from reaching a broad audience (e.g., vaccinations)</a:t>
            </a:r>
          </a:p>
        </p:txBody>
      </p:sp>
    </p:spTree>
    <p:extLst>
      <p:ext uri="{BB962C8B-B14F-4D97-AF65-F5344CB8AC3E}">
        <p14:creationId xmlns:p14="http://schemas.microsoft.com/office/powerpoint/2010/main" val="337524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lstStyle/>
          <a:p>
            <a:r>
              <a:rPr lang="en-US" b="1" dirty="0">
                <a:solidFill>
                  <a:srgbClr val="468C8A"/>
                </a:solidFill>
              </a:rPr>
              <a:t>Breastfeeding and childhood obesity</a:t>
            </a:r>
            <a:br>
              <a:rPr lang="en-US" b="1" dirty="0">
                <a:solidFill>
                  <a:srgbClr val="468C8A"/>
                </a:solidFill>
              </a:rPr>
            </a:br>
            <a:r>
              <a:rPr lang="en-US" sz="3600" b="1" dirty="0" err="1">
                <a:solidFill>
                  <a:srgbClr val="FF9300"/>
                </a:solidFill>
              </a:rPr>
              <a:t>Beyerlein</a:t>
            </a:r>
            <a:r>
              <a:rPr lang="en-US" sz="3600" b="1" dirty="0">
                <a:solidFill>
                  <a:srgbClr val="FF9300"/>
                </a:solidFill>
              </a:rPr>
              <a:t> et. al. (2012)</a:t>
            </a:r>
            <a:endParaRPr lang="en-US" dirty="0">
              <a:solidFill>
                <a:srgbClr val="FF9300"/>
              </a:solidFill>
            </a:endParaRPr>
          </a:p>
        </p:txBody>
      </p:sp>
      <p:sp>
        <p:nvSpPr>
          <p:cNvPr id="3" name="Text Placeholder 2">
            <a:extLst>
              <a:ext uri="{FF2B5EF4-FFF2-40B4-BE49-F238E27FC236}">
                <a16:creationId xmlns:a16="http://schemas.microsoft.com/office/drawing/2014/main" id="{93B73016-52F1-B879-606C-A92FAA6777F6}"/>
              </a:ext>
            </a:extLst>
          </p:cNvPr>
          <p:cNvSpPr>
            <a:spLocks noGrp="1"/>
          </p:cNvSpPr>
          <p:nvPr>
            <p:ph type="body" idx="1"/>
          </p:nvPr>
        </p:nvSpPr>
        <p:spPr>
          <a:xfrm>
            <a:off x="838200" y="1825625"/>
            <a:ext cx="10515600" cy="4667250"/>
          </a:xfrm>
        </p:spPr>
        <p:txBody>
          <a:bodyPr>
            <a:normAutofit/>
          </a:bodyPr>
          <a:lstStyle/>
          <a:p>
            <a:pPr marL="228600" lvl="0" indent="-228600" algn="l" rtl="0">
              <a:lnSpc>
                <a:spcPct val="90000"/>
              </a:lnSpc>
              <a:spcBef>
                <a:spcPts val="0"/>
              </a:spcBef>
              <a:spcAft>
                <a:spcPts val="0"/>
              </a:spcAft>
              <a:buClr>
                <a:schemeClr val="dk1"/>
              </a:buClr>
              <a:buSzPts val="2800"/>
              <a:buChar char="•"/>
            </a:pPr>
            <a:r>
              <a:rPr lang="en-US" dirty="0"/>
              <a:t>Meta-analyses present inconsistent findings</a:t>
            </a:r>
          </a:p>
          <a:p>
            <a:pPr marL="685800" lvl="1" indent="-228600">
              <a:spcBef>
                <a:spcPts val="0"/>
              </a:spcBef>
              <a:buSzPts val="2800"/>
            </a:pPr>
            <a:r>
              <a:rPr lang="en-US" dirty="0"/>
              <a:t>Protective effect of breastfeeding on being overweight in later-life</a:t>
            </a:r>
          </a:p>
          <a:p>
            <a:pPr marL="685800" lvl="1" indent="-228600">
              <a:spcBef>
                <a:spcPts val="0"/>
              </a:spcBef>
              <a:buSzPts val="2800"/>
            </a:pPr>
            <a:r>
              <a:rPr lang="en-US" dirty="0"/>
              <a:t>Unclear association of breastfeeding with body mass index (BMI)</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Hypothesis: breastfeeding affects upper percentiles of BMI</a:t>
            </a:r>
          </a:p>
          <a:p>
            <a:pPr marL="685800" lvl="1" indent="-228600">
              <a:spcBef>
                <a:spcPts val="0"/>
              </a:spcBef>
              <a:buSzPts val="2800"/>
            </a:pPr>
            <a:endParaRPr lang="en-US" dirty="0"/>
          </a:p>
          <a:p>
            <a:pPr marL="228600" lvl="0" indent="-228600" algn="l" rtl="0">
              <a:lnSpc>
                <a:spcPct val="90000"/>
              </a:lnSpc>
              <a:spcBef>
                <a:spcPts val="0"/>
              </a:spcBef>
              <a:spcAft>
                <a:spcPts val="0"/>
              </a:spcAft>
              <a:buClr>
                <a:schemeClr val="dk1"/>
              </a:buClr>
              <a:buSzPts val="2800"/>
              <a:buChar char="•"/>
            </a:pPr>
            <a:r>
              <a:rPr lang="en-US" dirty="0"/>
              <a:t>Methods:</a:t>
            </a:r>
          </a:p>
          <a:p>
            <a:pPr marL="685800" lvl="1" indent="-228600">
              <a:spcBef>
                <a:spcPts val="0"/>
              </a:spcBef>
              <a:buSzPts val="2800"/>
            </a:pPr>
            <a:r>
              <a:rPr lang="en-US" dirty="0"/>
              <a:t>Data on height, weight, socio-demographics from a school-entry health examination in Bavaria, Germany (N = 14,412)</a:t>
            </a:r>
          </a:p>
          <a:p>
            <a:pPr marL="685800" lvl="1" indent="-228600">
              <a:spcBef>
                <a:spcPts val="0"/>
              </a:spcBef>
              <a:buSzPts val="2800"/>
            </a:pPr>
            <a:r>
              <a:rPr lang="en-US" dirty="0"/>
              <a:t>Exposure: breastfed (yes/no)</a:t>
            </a:r>
          </a:p>
          <a:p>
            <a:pPr marL="685800" lvl="1" indent="-228600">
              <a:spcBef>
                <a:spcPts val="0"/>
              </a:spcBef>
              <a:buSzPts val="2800"/>
            </a:pPr>
            <a:r>
              <a:rPr lang="en-US" dirty="0"/>
              <a:t>Outcome: BMI</a:t>
            </a:r>
          </a:p>
          <a:p>
            <a:pPr marL="685800" lvl="1" indent="-228600">
              <a:spcBef>
                <a:spcPts val="0"/>
              </a:spcBef>
              <a:buSzPts val="2800"/>
            </a:pPr>
            <a:r>
              <a:rPr lang="en-US" dirty="0"/>
              <a:t>Methods: linear regression (BMI), logistic regression (obesity), quantile regressions (BMI) </a:t>
            </a: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21317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1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Equity in Epidemiology </a:t>
            </a:r>
            <a:br>
              <a:rPr lang="en-US" b="1" dirty="0">
                <a:solidFill>
                  <a:srgbClr val="468C8A"/>
                </a:solidFill>
              </a:rPr>
            </a:br>
            <a:r>
              <a:rPr lang="en-US" b="1" dirty="0">
                <a:solidFill>
                  <a:srgbClr val="468C8A"/>
                </a:solidFill>
              </a:rPr>
              <a:t>(and Research)</a:t>
            </a:r>
            <a:endParaRPr dirty="0"/>
          </a:p>
        </p:txBody>
      </p:sp>
      <p:sp>
        <p:nvSpPr>
          <p:cNvPr id="372" name="Google Shape;372;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sp>
        <p:nvSpPr>
          <p:cNvPr id="5" name="Content Placeholder 2">
            <a:extLst>
              <a:ext uri="{FF2B5EF4-FFF2-40B4-BE49-F238E27FC236}">
                <a16:creationId xmlns:a16="http://schemas.microsoft.com/office/drawing/2014/main" id="{4B10F104-802E-2FF3-E8CC-6F5D5D3A4672}"/>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endParaRPr lang="en-US" dirty="0"/>
          </a:p>
          <a:p>
            <a:pPr>
              <a:buSzPct val="100000"/>
            </a:pPr>
            <a:r>
              <a:rPr lang="en-US" dirty="0"/>
              <a:t>Population level interventions address structural determinants of health which primarily tend to effect minoritized populations</a:t>
            </a:r>
          </a:p>
          <a:p>
            <a:pPr>
              <a:buSzPct val="100000"/>
            </a:pPr>
            <a:endParaRPr lang="en-US" dirty="0"/>
          </a:p>
          <a:p>
            <a:pPr>
              <a:buSzPct val="100000"/>
            </a:pPr>
            <a:r>
              <a:rPr lang="en-US" dirty="0"/>
              <a:t>Quantile regressions offer a more nuanced way of evaluating population interventions</a:t>
            </a:r>
          </a:p>
        </p:txBody>
      </p:sp>
    </p:spTree>
    <p:extLst>
      <p:ext uri="{BB962C8B-B14F-4D97-AF65-F5344CB8AC3E}">
        <p14:creationId xmlns:p14="http://schemas.microsoft.com/office/powerpoint/2010/main" val="11916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1938528"/>
            <a:ext cx="10810421" cy="238486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Any other reasons to use quantile regressions?</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243044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Quantile regressions are robust 💪🏾💪🏼💪🏾 </a:t>
            </a:r>
            <a:endParaRPr/>
          </a:p>
        </p:txBody>
      </p:sp>
      <p:sp>
        <p:nvSpPr>
          <p:cNvPr id="448" name="Google Shape;448;p1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Quantile regression estimates are usually unaffected by:</a:t>
            </a: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Outliers in the outcome</a:t>
            </a: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Monotonic transformation of the outcome (e.g., natural log)</a:t>
            </a: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Top coded or bottom coded outcomes</a:t>
            </a:r>
            <a:endParaRPr dirty="0"/>
          </a:p>
        </p:txBody>
      </p:sp>
      <p:sp>
        <p:nvSpPr>
          <p:cNvPr id="449" name="Google Shape;449;p1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2" name="Google Shape;442;g2b790785aef_0_9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
        <p:nvSpPr>
          <p:cNvPr id="4" name="Google Shape;488;p30">
            <a:extLst>
              <a:ext uri="{FF2B5EF4-FFF2-40B4-BE49-F238E27FC236}">
                <a16:creationId xmlns:a16="http://schemas.microsoft.com/office/drawing/2014/main" id="{92428DC8-2604-85B3-A05F-CEC566B38C38}"/>
              </a:ext>
            </a:extLst>
          </p:cNvPr>
          <p:cNvSpPr txBox="1">
            <a:spLocks/>
          </p:cNvSpPr>
          <p:nvPr/>
        </p:nvSpPr>
        <p:spPr>
          <a:xfrm>
            <a:off x="990600" y="517525"/>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468C8A"/>
              </a:buClr>
              <a:buSzPts val="4400"/>
            </a:pPr>
            <a:r>
              <a:rPr lang="en-US" b="1" dirty="0">
                <a:solidFill>
                  <a:srgbClr val="468C8A"/>
                </a:solidFill>
              </a:rPr>
              <a:t>How does an outlier change the distributions? (SBP = 1,000,000)</a:t>
            </a:r>
            <a:endParaRPr lang="en-US" dirty="0"/>
          </a:p>
        </p:txBody>
      </p:sp>
      <p:sp>
        <p:nvSpPr>
          <p:cNvPr id="7" name="Google Shape;448;p129">
            <a:extLst>
              <a:ext uri="{FF2B5EF4-FFF2-40B4-BE49-F238E27FC236}">
                <a16:creationId xmlns:a16="http://schemas.microsoft.com/office/drawing/2014/main" id="{AFFBD5CA-82CA-0DD6-1B00-C565BD19F496}"/>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Mean</a:t>
            </a:r>
          </a:p>
          <a:p>
            <a:pPr marL="685800" lvl="1" indent="-228600">
              <a:spcBef>
                <a:spcPts val="1000"/>
              </a:spcBef>
              <a:buSzPts val="2800"/>
            </a:pPr>
            <a:r>
              <a:rPr lang="en-US" dirty="0"/>
              <a:t>Without outlier: 127.63mmHg</a:t>
            </a:r>
          </a:p>
          <a:p>
            <a:pPr marL="685800" lvl="1" indent="-228600">
              <a:spcBef>
                <a:spcPts val="1000"/>
              </a:spcBef>
              <a:buSzPts val="2800"/>
            </a:pPr>
            <a:r>
              <a:rPr lang="en-US" dirty="0"/>
              <a:t>With outlier: 240.28mmHg</a:t>
            </a:r>
          </a:p>
          <a:p>
            <a:pPr marL="457200" lvl="1" indent="0">
              <a:spcBef>
                <a:spcPts val="1000"/>
              </a:spcBef>
              <a:buSzPts val="2800"/>
              <a:buNone/>
            </a:pPr>
            <a:endParaRPr lang="en-US" dirty="0"/>
          </a:p>
          <a:p>
            <a:pPr marL="228600" lvl="0" indent="-228600" algn="l" rtl="0">
              <a:lnSpc>
                <a:spcPct val="90000"/>
              </a:lnSpc>
              <a:spcBef>
                <a:spcPts val="1000"/>
              </a:spcBef>
              <a:spcAft>
                <a:spcPts val="0"/>
              </a:spcAft>
              <a:buClr>
                <a:schemeClr val="dk1"/>
              </a:buClr>
              <a:buSzPts val="2800"/>
              <a:buChar char="•"/>
            </a:pPr>
            <a:r>
              <a:rPr lang="en-US" dirty="0"/>
              <a:t>75</a:t>
            </a:r>
            <a:r>
              <a:rPr lang="en-US" baseline="30000" dirty="0"/>
              <a:t>th</a:t>
            </a:r>
            <a:r>
              <a:rPr lang="en-US" dirty="0"/>
              <a:t> Quantile</a:t>
            </a:r>
          </a:p>
          <a:p>
            <a:pPr marL="685800" lvl="1" indent="-228600">
              <a:spcBef>
                <a:spcPts val="1000"/>
              </a:spcBef>
              <a:buSzPts val="2800"/>
            </a:pPr>
            <a:r>
              <a:rPr lang="en-US" dirty="0"/>
              <a:t>Without outlier: 138.50mmHg</a:t>
            </a:r>
          </a:p>
          <a:p>
            <a:pPr marL="685800" lvl="1" indent="-228600">
              <a:spcBef>
                <a:spcPts val="1000"/>
              </a:spcBef>
              <a:buSzPts val="2800"/>
            </a:pPr>
            <a:r>
              <a:rPr lang="en-US" dirty="0"/>
              <a:t>With outlier: 138.50mmHg</a:t>
            </a:r>
          </a:p>
          <a:p>
            <a:pPr marL="685800" lvl="1" indent="-228600">
              <a:spcBef>
                <a:spcPts val="1000"/>
              </a:spcBef>
              <a:buSzPts val="2800"/>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9"/>
          <p:cNvSpPr txBox="1">
            <a:spLocks noGrp="1"/>
          </p:cNvSpPr>
          <p:nvPr>
            <p:ph type="title"/>
          </p:nvPr>
        </p:nvSpPr>
        <p:spPr>
          <a:xfrm>
            <a:off x="838200" y="6856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ct val="100000"/>
              <a:buFont typeface="Arial"/>
              <a:buNone/>
            </a:pPr>
            <a:r>
              <a:rPr lang="en-US" b="1" dirty="0">
                <a:solidFill>
                  <a:srgbClr val="468C8A"/>
                </a:solidFill>
              </a:rPr>
              <a:t>Distribution of SBP in our sample</a:t>
            </a:r>
            <a:endParaRPr dirty="0"/>
          </a:p>
        </p:txBody>
      </p:sp>
      <p:sp>
        <p:nvSpPr>
          <p:cNvPr id="464" name="Google Shape;464;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84</a:t>
            </a:fld>
            <a:endParaRPr/>
          </a:p>
        </p:txBody>
      </p:sp>
      <p:pic>
        <p:nvPicPr>
          <p:cNvPr id="3" name="Picture 2">
            <a:extLst>
              <a:ext uri="{FF2B5EF4-FFF2-40B4-BE49-F238E27FC236}">
                <a16:creationId xmlns:a16="http://schemas.microsoft.com/office/drawing/2014/main" id="{93CAA0E1-0D2D-6C27-A5BE-074BFE843C62}"/>
              </a:ext>
            </a:extLst>
          </p:cNvPr>
          <p:cNvPicPr>
            <a:picLocks noChangeAspect="1"/>
          </p:cNvPicPr>
          <p:nvPr/>
        </p:nvPicPr>
        <p:blipFill>
          <a:blip r:embed="rId3"/>
          <a:stretch>
            <a:fillRect/>
          </a:stretch>
        </p:blipFill>
        <p:spPr>
          <a:xfrm>
            <a:off x="1443567" y="1067677"/>
            <a:ext cx="9304866" cy="565379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468C8A"/>
              </a:buClr>
              <a:buSzPct val="100000"/>
              <a:buFont typeface="Arial"/>
              <a:buNone/>
            </a:pPr>
            <a:r>
              <a:rPr lang="en-US" b="1">
                <a:solidFill>
                  <a:srgbClr val="468C8A"/>
                </a:solidFill>
              </a:rPr>
              <a:t>Robust quantiles: Most quantiles unaffected by top/bottom coding💪🏾💪🏼💪🏾 </a:t>
            </a:r>
            <a:endParaRPr/>
          </a:p>
        </p:txBody>
      </p:sp>
      <p:sp>
        <p:nvSpPr>
          <p:cNvPr id="464" name="Google Shape;464;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85</a:t>
            </a:fld>
            <a:endParaRPr/>
          </a:p>
        </p:txBody>
      </p:sp>
      <p:pic>
        <p:nvPicPr>
          <p:cNvPr id="465" name="Google Shape;465;p59" descr="A picture containing diagram, text, plot, line&#10;&#10;Description automatically generated"/>
          <p:cNvPicPr preferRelativeResize="0"/>
          <p:nvPr/>
        </p:nvPicPr>
        <p:blipFill rotWithShape="1">
          <a:blip r:embed="rId3">
            <a:alphaModFix/>
          </a:blip>
          <a:srcRect/>
          <a:stretch/>
        </p:blipFill>
        <p:spPr>
          <a:xfrm>
            <a:off x="2209800" y="1690688"/>
            <a:ext cx="7772400" cy="5181599"/>
          </a:xfrm>
          <a:prstGeom prst="rect">
            <a:avLst/>
          </a:prstGeom>
          <a:noFill/>
          <a:ln>
            <a:noFill/>
          </a:ln>
        </p:spPr>
      </p:pic>
    </p:spTree>
    <p:extLst>
      <p:ext uri="{BB962C8B-B14F-4D97-AF65-F5344CB8AC3E}">
        <p14:creationId xmlns:p14="http://schemas.microsoft.com/office/powerpoint/2010/main" val="3319199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468C8A"/>
              </a:buClr>
              <a:buSzPct val="100000"/>
              <a:buFont typeface="Arial"/>
              <a:buNone/>
            </a:pPr>
            <a:r>
              <a:rPr lang="en-US" b="1">
                <a:solidFill>
                  <a:srgbClr val="468C8A"/>
                </a:solidFill>
              </a:rPr>
              <a:t>Robust quantiles: Most quantiles unaffected by top/bottom coding 💪🏾💪🏼💪🏾 </a:t>
            </a:r>
            <a:endParaRPr/>
          </a:p>
        </p:txBody>
      </p:sp>
      <p:sp>
        <p:nvSpPr>
          <p:cNvPr id="472" name="Google Shape;472;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86</a:t>
            </a:fld>
            <a:endParaRPr/>
          </a:p>
        </p:txBody>
      </p:sp>
      <p:pic>
        <p:nvPicPr>
          <p:cNvPr id="473" name="Google Shape;473;p60" descr="A graph of blood pressure&#10;&#10;Description automatically generated with low confidence"/>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474" name="Google Shape;474;p60"/>
          <p:cNvSpPr txBox="1"/>
          <p:nvPr/>
        </p:nvSpPr>
        <p:spPr>
          <a:xfrm>
            <a:off x="3036815" y="2357306"/>
            <a:ext cx="258380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Mean </a:t>
            </a:r>
            <a:r>
              <a:rPr lang="en-US" sz="1800" b="1" dirty="0">
                <a:solidFill>
                  <a:srgbClr val="F2494C"/>
                </a:solidFill>
                <a:latin typeface="Arial"/>
                <a:ea typeface="Arial"/>
                <a:cs typeface="Arial"/>
                <a:sym typeface="Arial"/>
              </a:rPr>
              <a:t>changed</a:t>
            </a:r>
            <a:r>
              <a:rPr lang="en-US" sz="1800" dirty="0">
                <a:solidFill>
                  <a:schemeClr val="dk1"/>
                </a:solidFill>
                <a:latin typeface="Arial"/>
                <a:ea typeface="Arial"/>
                <a:cs typeface="Arial"/>
                <a:sym typeface="Arial"/>
              </a:rPr>
              <a:t> from </a:t>
            </a:r>
            <a:r>
              <a:rPr lang="en-US" sz="1800" dirty="0">
                <a:solidFill>
                  <a:srgbClr val="FF9300"/>
                </a:solidFill>
                <a:latin typeface="Arial"/>
                <a:ea typeface="Arial"/>
                <a:cs typeface="Arial"/>
                <a:sym typeface="Arial"/>
              </a:rPr>
              <a:t>127.6mmHg</a:t>
            </a:r>
            <a:r>
              <a:rPr lang="en-US" sz="1800" dirty="0">
                <a:solidFill>
                  <a:schemeClr val="dk1"/>
                </a:solidFill>
                <a:latin typeface="Arial"/>
                <a:ea typeface="Arial"/>
                <a:cs typeface="Arial"/>
                <a:sym typeface="Arial"/>
              </a:rPr>
              <a:t> to </a:t>
            </a:r>
            <a:r>
              <a:rPr lang="en-US" sz="1800" dirty="0">
                <a:solidFill>
                  <a:srgbClr val="FF9300"/>
                </a:solidFill>
                <a:latin typeface="Arial"/>
                <a:ea typeface="Arial"/>
                <a:cs typeface="Arial"/>
                <a:sym typeface="Arial"/>
              </a:rPr>
              <a:t>125.8mmHg</a:t>
            </a:r>
            <a:r>
              <a:rPr lang="en-US" sz="1800" dirty="0">
                <a:solidFill>
                  <a:schemeClr val="dk1"/>
                </a:solidFill>
                <a:latin typeface="Arial"/>
                <a:ea typeface="Arial"/>
                <a:cs typeface="Arial"/>
                <a:sym typeface="Arial"/>
              </a:rPr>
              <a:t>, but the 75</a:t>
            </a:r>
            <a:r>
              <a:rPr lang="en-US" sz="1800" baseline="30000" dirty="0">
                <a:solidFill>
                  <a:schemeClr val="dk1"/>
                </a:solidFill>
                <a:latin typeface="Arial"/>
                <a:ea typeface="Arial"/>
                <a:cs typeface="Arial"/>
                <a:sym typeface="Arial"/>
              </a:rPr>
              <a:t>th</a:t>
            </a:r>
            <a:r>
              <a:rPr lang="en-US" sz="1800" dirty="0">
                <a:solidFill>
                  <a:schemeClr val="dk1"/>
                </a:solidFill>
                <a:latin typeface="Arial"/>
                <a:ea typeface="Arial"/>
                <a:cs typeface="Arial"/>
                <a:sym typeface="Arial"/>
              </a:rPr>
              <a:t> quantile </a:t>
            </a:r>
            <a:r>
              <a:rPr lang="en-US" sz="1800" b="1" dirty="0">
                <a:solidFill>
                  <a:srgbClr val="F2494C"/>
                </a:solidFill>
                <a:latin typeface="Arial"/>
                <a:ea typeface="Arial"/>
                <a:cs typeface="Arial"/>
                <a:sym typeface="Arial"/>
              </a:rPr>
              <a:t>did not change</a:t>
            </a:r>
            <a:r>
              <a:rPr lang="en-US" sz="1800" dirty="0">
                <a:solidFill>
                  <a:schemeClr val="dk1"/>
                </a:solidFill>
                <a:latin typeface="Arial"/>
                <a:ea typeface="Arial"/>
                <a:cs typeface="Arial"/>
                <a:sym typeface="Arial"/>
              </a:rPr>
              <a:t>!</a:t>
            </a: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Robust quantiles: Equivariance to monotonic transformations 💪🏾💪🏼💪🏾 </a:t>
            </a:r>
            <a:endParaRPr/>
          </a:p>
        </p:txBody>
      </p:sp>
      <p:sp>
        <p:nvSpPr>
          <p:cNvPr id="455" name="Google Shape;455;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87</a:t>
            </a:fld>
            <a:endParaRPr/>
          </a:p>
        </p:txBody>
      </p:sp>
      <p:pic>
        <p:nvPicPr>
          <p:cNvPr id="456" name="Google Shape;456;p58" descr="A picture containing text, diagram, line, plot&#10;&#10;Description automatically generated"/>
          <p:cNvPicPr preferRelativeResize="0"/>
          <p:nvPr/>
        </p:nvPicPr>
        <p:blipFill rotWithShape="1">
          <a:blip r:embed="rId3">
            <a:alphaModFix/>
          </a:blip>
          <a:srcRect/>
          <a:stretch/>
        </p:blipFill>
        <p:spPr>
          <a:xfrm>
            <a:off x="0" y="2125905"/>
            <a:ext cx="6126480" cy="4084320"/>
          </a:xfrm>
          <a:prstGeom prst="rect">
            <a:avLst/>
          </a:prstGeom>
          <a:noFill/>
          <a:ln>
            <a:noFill/>
          </a:ln>
        </p:spPr>
      </p:pic>
      <p:pic>
        <p:nvPicPr>
          <p:cNvPr id="457" name="Google Shape;457;p58" descr="A picture containing text, diagram, line, plot&#10;&#10;Description automatically generated"/>
          <p:cNvPicPr preferRelativeResize="0"/>
          <p:nvPr/>
        </p:nvPicPr>
        <p:blipFill rotWithShape="1">
          <a:blip r:embed="rId4">
            <a:alphaModFix/>
          </a:blip>
          <a:srcRect/>
          <a:stretch/>
        </p:blipFill>
        <p:spPr>
          <a:xfrm>
            <a:off x="6043575" y="2125905"/>
            <a:ext cx="6126480" cy="40843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2b9424a3ee5_0_7"/>
          <p:cNvSpPr txBox="1">
            <a:spLocks noGrp="1"/>
          </p:cNvSpPr>
          <p:nvPr>
            <p:ph type="title"/>
          </p:nvPr>
        </p:nvSpPr>
        <p:spPr>
          <a:xfrm>
            <a:off x="682024" y="3787456"/>
            <a:ext cx="6341076" cy="95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070C0"/>
              </a:buClr>
              <a:buSzPts val="6000"/>
              <a:buFont typeface="Arial"/>
              <a:buNone/>
            </a:pPr>
            <a:r>
              <a:rPr lang="en-US" b="1" dirty="0">
                <a:solidFill>
                  <a:srgbClr val="0070C0"/>
                </a:solidFill>
              </a:rPr>
              <a:t>10-minute break</a:t>
            </a:r>
            <a:br>
              <a:rPr lang="en-US" b="1" dirty="0">
                <a:solidFill>
                  <a:srgbClr val="0070C0"/>
                </a:solidFill>
              </a:rPr>
            </a:br>
            <a:r>
              <a:rPr lang="en-US" sz="6000" b="1" dirty="0">
                <a:solidFill>
                  <a:srgbClr val="F2494C"/>
                </a:solidFill>
              </a:rPr>
              <a:t>(please also take our survey on pre-analysis plans)</a:t>
            </a:r>
            <a:endParaRPr dirty="0"/>
          </a:p>
        </p:txBody>
      </p:sp>
      <p:sp>
        <p:nvSpPr>
          <p:cNvPr id="1085" name="Google Shape;1085;g2b9424a3ee5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88</a:t>
            </a:fld>
            <a:endParaRPr/>
          </a:p>
        </p:txBody>
      </p:sp>
      <p:pic>
        <p:nvPicPr>
          <p:cNvPr id="2" name="Picture 1">
            <a:extLst>
              <a:ext uri="{FF2B5EF4-FFF2-40B4-BE49-F238E27FC236}">
                <a16:creationId xmlns:a16="http://schemas.microsoft.com/office/drawing/2014/main" id="{155F1E65-644E-44E9-972E-953B804C40E1}"/>
              </a:ext>
            </a:extLst>
          </p:cNvPr>
          <p:cNvPicPr>
            <a:picLocks noChangeAspect="1"/>
          </p:cNvPicPr>
          <p:nvPr/>
        </p:nvPicPr>
        <p:blipFill>
          <a:blip r:embed="rId3"/>
          <a:stretch>
            <a:fillRect/>
          </a:stretch>
        </p:blipFill>
        <p:spPr>
          <a:xfrm>
            <a:off x="8178800" y="1841500"/>
            <a:ext cx="3175000" cy="3175000"/>
          </a:xfrm>
          <a:prstGeom prst="rect">
            <a:avLst/>
          </a:prstGeom>
        </p:spPr>
      </p:pic>
    </p:spTree>
    <p:extLst>
      <p:ext uri="{BB962C8B-B14F-4D97-AF65-F5344CB8AC3E}">
        <p14:creationId xmlns:p14="http://schemas.microsoft.com/office/powerpoint/2010/main" val="39307649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89</a:t>
            </a:fld>
            <a:endParaRPr/>
          </a:p>
        </p:txBody>
      </p:sp>
      <p:pic>
        <p:nvPicPr>
          <p:cNvPr id="4" name="Picture 3">
            <a:extLst>
              <a:ext uri="{FF2B5EF4-FFF2-40B4-BE49-F238E27FC236}">
                <a16:creationId xmlns:a16="http://schemas.microsoft.com/office/drawing/2014/main" id="{91606632-551C-036B-B188-3EB0CDF92234}"/>
              </a:ext>
            </a:extLst>
          </p:cNvPr>
          <p:cNvPicPr>
            <a:picLocks noChangeAspect="1"/>
          </p:cNvPicPr>
          <p:nvPr/>
        </p:nvPicPr>
        <p:blipFill>
          <a:blip r:embed="rId3"/>
          <a:stretch>
            <a:fillRect/>
          </a:stretch>
        </p:blipFill>
        <p:spPr>
          <a:xfrm>
            <a:off x="534540" y="1297460"/>
            <a:ext cx="11122919" cy="4263080"/>
          </a:xfrm>
          <a:prstGeom prst="rect">
            <a:avLst/>
          </a:prstGeom>
        </p:spPr>
      </p:pic>
    </p:spTree>
    <p:extLst>
      <p:ext uri="{BB962C8B-B14F-4D97-AF65-F5344CB8AC3E}">
        <p14:creationId xmlns:p14="http://schemas.microsoft.com/office/powerpoint/2010/main" val="3380931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normAutofit fontScale="90000"/>
          </a:bodyPr>
          <a:lstStyle/>
          <a:p>
            <a:r>
              <a:rPr lang="en-US" b="1" dirty="0">
                <a:solidFill>
                  <a:srgbClr val="468C8A"/>
                </a:solidFill>
              </a:rPr>
              <a:t>Breastfeeding </a:t>
            </a:r>
            <a:r>
              <a:rPr lang="en-US" b="1" dirty="0">
                <a:solidFill>
                  <a:srgbClr val="F2494C"/>
                </a:solidFill>
              </a:rPr>
              <a:t>reduced BMI values at high levels</a:t>
            </a:r>
            <a:r>
              <a:rPr lang="en-US" b="1" dirty="0">
                <a:solidFill>
                  <a:srgbClr val="468C8A"/>
                </a:solidFill>
              </a:rPr>
              <a:t> and </a:t>
            </a:r>
            <a:r>
              <a:rPr lang="en-US" b="1" dirty="0">
                <a:solidFill>
                  <a:srgbClr val="0070C0"/>
                </a:solidFill>
              </a:rPr>
              <a:t>increased BMI values at low levels</a:t>
            </a:r>
            <a:endParaRPr lang="en-US" dirty="0">
              <a:solidFill>
                <a:srgbClr val="0070C0"/>
              </a:solidFill>
            </a:endParaRP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5" name="Main graphic">
            <a:extLst>
              <a:ext uri="{FF2B5EF4-FFF2-40B4-BE49-F238E27FC236}">
                <a16:creationId xmlns:a16="http://schemas.microsoft.com/office/drawing/2014/main" id="{2D240BEB-8CB8-11AE-029E-69D2860CD602}"/>
              </a:ext>
            </a:extLst>
          </p:cNvPr>
          <p:cNvPicPr>
            <a:picLocks noChangeAspect="1"/>
          </p:cNvPicPr>
          <p:nvPr/>
        </p:nvPicPr>
        <p:blipFill>
          <a:blip r:embed="rId2"/>
          <a:stretch/>
        </p:blipFill>
        <p:spPr>
          <a:xfrm>
            <a:off x="3078480" y="1690688"/>
            <a:ext cx="6035040" cy="5123036"/>
          </a:xfrm>
          <a:prstGeom prst="rect">
            <a:avLst/>
          </a:prstGeom>
          <a:ln>
            <a:noFill/>
          </a:ln>
        </p:spPr>
      </p:pic>
      <p:sp>
        <p:nvSpPr>
          <p:cNvPr id="6" name="Rectangle 5">
            <a:extLst>
              <a:ext uri="{FF2B5EF4-FFF2-40B4-BE49-F238E27FC236}">
                <a16:creationId xmlns:a16="http://schemas.microsoft.com/office/drawing/2014/main" id="{11C97439-3B79-4C4E-910A-C02EA346FA11}"/>
              </a:ext>
            </a:extLst>
          </p:cNvPr>
          <p:cNvSpPr/>
          <p:nvPr/>
        </p:nvSpPr>
        <p:spPr>
          <a:xfrm>
            <a:off x="8299938" y="3147646"/>
            <a:ext cx="624254" cy="3042139"/>
          </a:xfrm>
          <a:prstGeom prst="rect">
            <a:avLst/>
          </a:prstGeom>
          <a:noFill/>
          <a:ln w="57150">
            <a:solidFill>
              <a:srgbClr val="F249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27A034-809F-DAF3-A25D-BC5AAB22BCAA}"/>
              </a:ext>
            </a:extLst>
          </p:cNvPr>
          <p:cNvSpPr/>
          <p:nvPr/>
        </p:nvSpPr>
        <p:spPr>
          <a:xfrm>
            <a:off x="3892063" y="1761393"/>
            <a:ext cx="1780441" cy="3042139"/>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97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59"/>
          <p:cNvSpPr txBox="1">
            <a:spLocks noGrp="1"/>
          </p:cNvSpPr>
          <p:nvPr>
            <p:ph type="title"/>
          </p:nvPr>
        </p:nvSpPr>
        <p:spPr>
          <a:xfrm>
            <a:off x="838200" y="365124"/>
            <a:ext cx="10515600" cy="202952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Why can(’t) we use CQR estimates to to get estimates for the unconditional distribution?</a:t>
            </a:r>
            <a:endParaRPr dirty="0"/>
          </a:p>
        </p:txBody>
      </p:sp>
      <p:sp>
        <p:nvSpPr>
          <p:cNvPr id="674" name="Google Shape;674;p159"/>
          <p:cNvSpPr txBox="1">
            <a:spLocks noGrp="1"/>
          </p:cNvSpPr>
          <p:nvPr>
            <p:ph type="body" idx="1"/>
          </p:nvPr>
        </p:nvSpPr>
        <p:spPr>
          <a:xfrm>
            <a:off x="838200" y="3022950"/>
            <a:ext cx="10515600" cy="202952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Technically possible…</a:t>
            </a:r>
            <a:br>
              <a:rPr lang="en-US" dirty="0"/>
            </a:br>
            <a:endParaRPr lang="en-US" dirty="0"/>
          </a:p>
          <a:p>
            <a:pPr marL="0" lvl="0" indent="0" algn="l" rtl="0">
              <a:lnSpc>
                <a:spcPct val="90000"/>
              </a:lnSpc>
              <a:spcBef>
                <a:spcPts val="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Computationally difficult </a:t>
            </a:r>
            <a:r>
              <a:rPr lang="en-US" dirty="0">
                <a:sym typeface="Wingdings" pitchFamily="2" charset="2"/>
              </a:rPr>
              <a:t></a:t>
            </a:r>
            <a:endParaRPr dirty="0"/>
          </a:p>
        </p:txBody>
      </p:sp>
      <p:sp>
        <p:nvSpPr>
          <p:cNvPr id="675" name="Google Shape;675;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36939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According to Borah and Basu (2013)</a:t>
            </a:r>
            <a:endParaRPr dirty="0"/>
          </a:p>
        </p:txBody>
      </p:sp>
      <p:sp>
        <p:nvSpPr>
          <p:cNvPr id="674" name="Google Shape;674;p1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Conditional quantile regressions quantify contrasts of the unconditional outcome distribution if:</a:t>
            </a:r>
            <a:br>
              <a:rPr lang="en-US" dirty="0"/>
            </a:b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Outcome is </a:t>
            </a:r>
            <a:r>
              <a:rPr lang="en-US" dirty="0">
                <a:solidFill>
                  <a:srgbClr val="FF9300"/>
                </a:solidFill>
              </a:rPr>
              <a:t>only</a:t>
            </a:r>
            <a:r>
              <a:rPr lang="en-US" dirty="0"/>
              <a:t> a function of the exposure</a:t>
            </a: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Exposure induces </a:t>
            </a:r>
            <a:r>
              <a:rPr lang="en-US" dirty="0">
                <a:solidFill>
                  <a:srgbClr val="FF9300"/>
                </a:solidFill>
              </a:rPr>
              <a:t>only a location shift </a:t>
            </a:r>
            <a:r>
              <a:rPr lang="en-US" dirty="0"/>
              <a:t>in the outcome in the presence of other covariates</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But not if</a:t>
            </a:r>
            <a:br>
              <a:rPr lang="en-US" dirty="0"/>
            </a:b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Exposure </a:t>
            </a:r>
            <a:r>
              <a:rPr lang="en-US" dirty="0">
                <a:solidFill>
                  <a:srgbClr val="FF9300"/>
                </a:solidFill>
              </a:rPr>
              <a:t>interacts</a:t>
            </a:r>
            <a:r>
              <a:rPr lang="en-US" dirty="0"/>
              <a:t> with other covariates in the DGP</a:t>
            </a:r>
            <a:endParaRPr dirty="0"/>
          </a:p>
        </p:txBody>
      </p:sp>
      <p:sp>
        <p:nvSpPr>
          <p:cNvPr id="675" name="Google Shape;675;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B1F4F-5157-A4F3-0422-2AC896D2B0E1}"/>
              </a:ext>
            </a:extLst>
          </p:cNvPr>
          <p:cNvSpPr>
            <a:spLocks noGrp="1"/>
          </p:cNvSpPr>
          <p:nvPr>
            <p:ph type="title"/>
          </p:nvPr>
        </p:nvSpPr>
        <p:spPr/>
        <p:txBody>
          <a:bodyPr/>
          <a:lstStyle/>
          <a:p>
            <a:r>
              <a:rPr lang="en-US" b="1" dirty="0">
                <a:solidFill>
                  <a:srgbClr val="468C8A"/>
                </a:solidFill>
              </a:rPr>
              <a:t>Controversy about the motherhood wage penalty for low-wage women</a:t>
            </a:r>
            <a:endParaRPr lang="en-US" dirty="0"/>
          </a:p>
        </p:txBody>
      </p:sp>
      <p:sp>
        <p:nvSpPr>
          <p:cNvPr id="4" name="Slide Number Placeholder 3">
            <a:extLst>
              <a:ext uri="{FF2B5EF4-FFF2-40B4-BE49-F238E27FC236}">
                <a16:creationId xmlns:a16="http://schemas.microsoft.com/office/drawing/2014/main" id="{DEA81DD8-4C06-B454-B6CD-D0F9FA1E8A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pic>
        <p:nvPicPr>
          <p:cNvPr id="8" name="Picture 7">
            <a:extLst>
              <a:ext uri="{FF2B5EF4-FFF2-40B4-BE49-F238E27FC236}">
                <a16:creationId xmlns:a16="http://schemas.microsoft.com/office/drawing/2014/main" id="{C82FAA6C-79C0-D903-A8B9-109A291E2BDE}"/>
              </a:ext>
            </a:extLst>
          </p:cNvPr>
          <p:cNvPicPr>
            <a:picLocks noChangeAspect="1"/>
          </p:cNvPicPr>
          <p:nvPr/>
        </p:nvPicPr>
        <p:blipFill>
          <a:blip r:embed="rId2"/>
          <a:stretch>
            <a:fillRect/>
          </a:stretch>
        </p:blipFill>
        <p:spPr>
          <a:xfrm>
            <a:off x="2524125" y="2076450"/>
            <a:ext cx="7143750" cy="3752850"/>
          </a:xfrm>
          <a:prstGeom prst="rect">
            <a:avLst/>
          </a:prstGeom>
        </p:spPr>
      </p:pic>
    </p:spTree>
    <p:extLst>
      <p:ext uri="{BB962C8B-B14F-4D97-AF65-F5344CB8AC3E}">
        <p14:creationId xmlns:p14="http://schemas.microsoft.com/office/powerpoint/2010/main" val="139090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lstStyle/>
          <a:p>
            <a:r>
              <a:rPr lang="en-US" b="1" dirty="0">
                <a:solidFill>
                  <a:srgbClr val="468C8A"/>
                </a:solidFill>
              </a:rPr>
              <a:t>Variation in motherhood wage penalty</a:t>
            </a:r>
            <a:br>
              <a:rPr lang="en-US" b="1" dirty="0">
                <a:solidFill>
                  <a:srgbClr val="468C8A"/>
                </a:solidFill>
              </a:rPr>
            </a:br>
            <a:r>
              <a:rPr lang="en-US" sz="3600" b="1" dirty="0" err="1">
                <a:solidFill>
                  <a:srgbClr val="FF9300"/>
                </a:solidFill>
              </a:rPr>
              <a:t>Budig</a:t>
            </a:r>
            <a:r>
              <a:rPr lang="en-US" sz="3600" b="1" dirty="0">
                <a:solidFill>
                  <a:srgbClr val="FF9300"/>
                </a:solidFill>
              </a:rPr>
              <a:t> et. al. (2010)</a:t>
            </a:r>
            <a:endParaRPr lang="en-US" dirty="0">
              <a:solidFill>
                <a:srgbClr val="FF9300"/>
              </a:solidFill>
            </a:endParaRPr>
          </a:p>
        </p:txBody>
      </p:sp>
      <p:sp>
        <p:nvSpPr>
          <p:cNvPr id="3" name="Text Placeholder 2">
            <a:extLst>
              <a:ext uri="{FF2B5EF4-FFF2-40B4-BE49-F238E27FC236}">
                <a16:creationId xmlns:a16="http://schemas.microsoft.com/office/drawing/2014/main" id="{93B73016-52F1-B879-606C-A92FAA6777F6}"/>
              </a:ext>
            </a:extLst>
          </p:cNvPr>
          <p:cNvSpPr>
            <a:spLocks noGrp="1"/>
          </p:cNvSpPr>
          <p:nvPr>
            <p:ph type="body" idx="1"/>
          </p:nvPr>
        </p:nvSpPr>
        <p:spPr>
          <a:xfrm>
            <a:off x="838200" y="1825625"/>
            <a:ext cx="10515600" cy="4667250"/>
          </a:xfrm>
        </p:spPr>
        <p:txBody>
          <a:bodyPr>
            <a:normAutofit/>
          </a:bodyPr>
          <a:lstStyle/>
          <a:p>
            <a:pPr marL="228600" lvl="0" indent="-228600" algn="l" rtl="0">
              <a:lnSpc>
                <a:spcPct val="90000"/>
              </a:lnSpc>
              <a:spcBef>
                <a:spcPts val="0"/>
              </a:spcBef>
              <a:spcAft>
                <a:spcPts val="0"/>
              </a:spcAft>
              <a:buClr>
                <a:schemeClr val="dk1"/>
              </a:buClr>
              <a:buSzPts val="2800"/>
              <a:buChar char="•"/>
            </a:pPr>
            <a:r>
              <a:rPr lang="en-US" dirty="0"/>
              <a:t>Several studies show there is a motherhood wage penalty for American women</a:t>
            </a:r>
          </a:p>
          <a:p>
            <a:pPr marL="685800" lvl="1" indent="-228600">
              <a:spcBef>
                <a:spcPts val="0"/>
              </a:spcBef>
              <a:buSzPts val="2800"/>
            </a:pPr>
            <a:r>
              <a:rPr lang="en-US" dirty="0"/>
              <a:t>Does the penalty vary for low-wage vs. middle-wage vs. high-wage workers?</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Methods:</a:t>
            </a:r>
          </a:p>
          <a:p>
            <a:pPr marL="685800" lvl="1" indent="-228600">
              <a:spcBef>
                <a:spcPts val="0"/>
              </a:spcBef>
              <a:buSzPts val="2800"/>
            </a:pPr>
            <a:r>
              <a:rPr lang="en-US" dirty="0"/>
              <a:t>Data: National Longitudinal Survey of Youth, a nationally representative longitudinal study of individuals aged 14-21 in 1979 (1979-2004 waves)</a:t>
            </a:r>
          </a:p>
          <a:p>
            <a:pPr marL="685800" lvl="1" indent="-228600">
              <a:spcBef>
                <a:spcPts val="0"/>
              </a:spcBef>
              <a:buSzPts val="2800"/>
            </a:pPr>
            <a:r>
              <a:rPr lang="en-US" dirty="0"/>
              <a:t>Exposure: Total number of children reported at time of interview</a:t>
            </a:r>
          </a:p>
          <a:p>
            <a:pPr marL="685800" lvl="1" indent="-228600">
              <a:spcBef>
                <a:spcPts val="0"/>
              </a:spcBef>
              <a:buSzPts val="2800"/>
            </a:pPr>
            <a:r>
              <a:rPr lang="en-US" dirty="0"/>
              <a:t>Outcome: Natural log of hourly wages, top- and bottom-coded at $1 and $200</a:t>
            </a:r>
          </a:p>
          <a:p>
            <a:pPr marL="685800" lvl="1" indent="-228600">
              <a:spcBef>
                <a:spcPts val="0"/>
              </a:spcBef>
              <a:buSzPts val="2800"/>
            </a:pPr>
            <a:r>
              <a:rPr lang="en-US" dirty="0"/>
              <a:t>Analysis: conditional quantile regression model</a:t>
            </a: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93</a:t>
            </a:fld>
            <a:endParaRPr lang="en-US"/>
          </a:p>
        </p:txBody>
      </p:sp>
    </p:spTree>
    <p:extLst>
      <p:ext uri="{BB962C8B-B14F-4D97-AF65-F5344CB8AC3E}">
        <p14:creationId xmlns:p14="http://schemas.microsoft.com/office/powerpoint/2010/main" val="36618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739B-94BE-B671-0805-95F01021E00E}"/>
              </a:ext>
            </a:extLst>
          </p:cNvPr>
          <p:cNvSpPr>
            <a:spLocks noGrp="1"/>
          </p:cNvSpPr>
          <p:nvPr>
            <p:ph type="title"/>
          </p:nvPr>
        </p:nvSpPr>
        <p:spPr/>
        <p:txBody>
          <a:bodyPr>
            <a:normAutofit fontScale="90000"/>
          </a:bodyPr>
          <a:lstStyle/>
          <a:p>
            <a:r>
              <a:rPr lang="en-US" b="1" dirty="0">
                <a:solidFill>
                  <a:srgbClr val="468C8A"/>
                </a:solidFill>
              </a:rPr>
              <a:t>“Mothers who can least afford to lose wages are the ones incurring the largest proportionate penalties”</a:t>
            </a:r>
            <a:endParaRPr lang="en-US" dirty="0"/>
          </a:p>
        </p:txBody>
      </p:sp>
      <p:sp>
        <p:nvSpPr>
          <p:cNvPr id="4" name="Slide Number Placeholder 3">
            <a:extLst>
              <a:ext uri="{FF2B5EF4-FFF2-40B4-BE49-F238E27FC236}">
                <a16:creationId xmlns:a16="http://schemas.microsoft.com/office/drawing/2014/main" id="{D2E19EEC-9859-869D-60FA-AF8A755E58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94</a:t>
            </a:fld>
            <a:endParaRPr lang="en-US"/>
          </a:p>
        </p:txBody>
      </p:sp>
      <p:pic>
        <p:nvPicPr>
          <p:cNvPr id="6" name="Picture 5" descr="A graph showing the value of a model&#10;&#10;Description automatically generated">
            <a:extLst>
              <a:ext uri="{FF2B5EF4-FFF2-40B4-BE49-F238E27FC236}">
                <a16:creationId xmlns:a16="http://schemas.microsoft.com/office/drawing/2014/main" id="{35D39215-09A3-8ADD-C754-A14E67C29C52}"/>
              </a:ext>
            </a:extLst>
          </p:cNvPr>
          <p:cNvPicPr>
            <a:picLocks noChangeAspect="1"/>
          </p:cNvPicPr>
          <p:nvPr/>
        </p:nvPicPr>
        <p:blipFill>
          <a:blip r:embed="rId2"/>
          <a:stretch>
            <a:fillRect/>
          </a:stretch>
        </p:blipFill>
        <p:spPr>
          <a:xfrm>
            <a:off x="2708710" y="1892785"/>
            <a:ext cx="6774580" cy="4828690"/>
          </a:xfrm>
          <a:prstGeom prst="rect">
            <a:avLst/>
          </a:prstGeom>
        </p:spPr>
      </p:pic>
      <p:sp>
        <p:nvSpPr>
          <p:cNvPr id="7" name="Rectangle 6">
            <a:extLst>
              <a:ext uri="{FF2B5EF4-FFF2-40B4-BE49-F238E27FC236}">
                <a16:creationId xmlns:a16="http://schemas.microsoft.com/office/drawing/2014/main" id="{CE594241-19BC-2D45-4810-1A7459473221}"/>
              </a:ext>
            </a:extLst>
          </p:cNvPr>
          <p:cNvSpPr/>
          <p:nvPr/>
        </p:nvSpPr>
        <p:spPr>
          <a:xfrm>
            <a:off x="3657600" y="2039815"/>
            <a:ext cx="1802423" cy="4237893"/>
          </a:xfrm>
          <a:prstGeom prst="rect">
            <a:avLst/>
          </a:prstGeom>
          <a:noFill/>
          <a:ln w="57150">
            <a:solidFill>
              <a:srgbClr val="F249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10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B1F4F-5157-A4F3-0422-2AC896D2B0E1}"/>
              </a:ext>
            </a:extLst>
          </p:cNvPr>
          <p:cNvSpPr>
            <a:spLocks noGrp="1"/>
          </p:cNvSpPr>
          <p:nvPr>
            <p:ph type="title"/>
          </p:nvPr>
        </p:nvSpPr>
        <p:spPr/>
        <p:txBody>
          <a:bodyPr/>
          <a:lstStyle/>
          <a:p>
            <a:r>
              <a:rPr lang="en-US" b="1" dirty="0">
                <a:solidFill>
                  <a:srgbClr val="468C8A"/>
                </a:solidFill>
              </a:rPr>
              <a:t>A combative commentary on the </a:t>
            </a:r>
            <a:r>
              <a:rPr lang="en-US" b="1" dirty="0" err="1">
                <a:solidFill>
                  <a:srgbClr val="468C8A"/>
                </a:solidFill>
              </a:rPr>
              <a:t>Budig</a:t>
            </a:r>
            <a:r>
              <a:rPr lang="en-US" b="1" dirty="0">
                <a:solidFill>
                  <a:srgbClr val="468C8A"/>
                </a:solidFill>
              </a:rPr>
              <a:t> et. al. paper</a:t>
            </a:r>
            <a:endParaRPr lang="en-US" dirty="0"/>
          </a:p>
        </p:txBody>
      </p:sp>
      <p:sp>
        <p:nvSpPr>
          <p:cNvPr id="4" name="Slide Number Placeholder 3">
            <a:extLst>
              <a:ext uri="{FF2B5EF4-FFF2-40B4-BE49-F238E27FC236}">
                <a16:creationId xmlns:a16="http://schemas.microsoft.com/office/drawing/2014/main" id="{DEA81DD8-4C06-B454-B6CD-D0F9FA1E8A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a:p>
        </p:txBody>
      </p:sp>
      <p:pic>
        <p:nvPicPr>
          <p:cNvPr id="5" name="Picture 4">
            <a:extLst>
              <a:ext uri="{FF2B5EF4-FFF2-40B4-BE49-F238E27FC236}">
                <a16:creationId xmlns:a16="http://schemas.microsoft.com/office/drawing/2014/main" id="{F8D27A1F-B6C0-93E4-7D45-A2E759D2C955}"/>
              </a:ext>
            </a:extLst>
          </p:cNvPr>
          <p:cNvPicPr>
            <a:picLocks noChangeAspect="1"/>
          </p:cNvPicPr>
          <p:nvPr/>
        </p:nvPicPr>
        <p:blipFill>
          <a:blip r:embed="rId2"/>
          <a:stretch>
            <a:fillRect/>
          </a:stretch>
        </p:blipFill>
        <p:spPr>
          <a:xfrm>
            <a:off x="2566987" y="2071687"/>
            <a:ext cx="7058025" cy="3400425"/>
          </a:xfrm>
          <a:prstGeom prst="rect">
            <a:avLst/>
          </a:prstGeom>
        </p:spPr>
      </p:pic>
    </p:spTree>
    <p:extLst>
      <p:ext uri="{BB962C8B-B14F-4D97-AF65-F5344CB8AC3E}">
        <p14:creationId xmlns:p14="http://schemas.microsoft.com/office/powerpoint/2010/main" val="22506105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7A30-D110-EF97-F783-1ED885547756}"/>
              </a:ext>
            </a:extLst>
          </p:cNvPr>
          <p:cNvSpPr>
            <a:spLocks noGrp="1"/>
          </p:cNvSpPr>
          <p:nvPr>
            <p:ph type="title"/>
          </p:nvPr>
        </p:nvSpPr>
        <p:spPr/>
        <p:txBody>
          <a:bodyPr/>
          <a:lstStyle/>
          <a:p>
            <a:r>
              <a:rPr lang="en-US" b="1" dirty="0" err="1">
                <a:solidFill>
                  <a:srgbClr val="468C8A"/>
                </a:solidFill>
              </a:rPr>
              <a:t>Killewald’s</a:t>
            </a:r>
            <a:r>
              <a:rPr lang="en-US" b="1" dirty="0">
                <a:solidFill>
                  <a:srgbClr val="468C8A"/>
                </a:solidFill>
              </a:rPr>
              <a:t> key critique</a:t>
            </a:r>
            <a:endParaRPr lang="en-US" dirty="0"/>
          </a:p>
        </p:txBody>
      </p:sp>
      <p:sp>
        <p:nvSpPr>
          <p:cNvPr id="4" name="Slide Number Placeholder 3">
            <a:extLst>
              <a:ext uri="{FF2B5EF4-FFF2-40B4-BE49-F238E27FC236}">
                <a16:creationId xmlns:a16="http://schemas.microsoft.com/office/drawing/2014/main" id="{5CCEB10E-C856-B4EF-D78D-D992D480CD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96</a:t>
            </a:fld>
            <a:endParaRPr lang="en-US"/>
          </a:p>
        </p:txBody>
      </p:sp>
      <p:pic>
        <p:nvPicPr>
          <p:cNvPr id="6" name="Picture 5">
            <a:extLst>
              <a:ext uri="{FF2B5EF4-FFF2-40B4-BE49-F238E27FC236}">
                <a16:creationId xmlns:a16="http://schemas.microsoft.com/office/drawing/2014/main" id="{49BAADF7-F776-7409-6BE0-CDFE2FB31278}"/>
              </a:ext>
            </a:extLst>
          </p:cNvPr>
          <p:cNvPicPr>
            <a:picLocks noChangeAspect="1"/>
          </p:cNvPicPr>
          <p:nvPr/>
        </p:nvPicPr>
        <p:blipFill>
          <a:blip r:embed="rId2"/>
          <a:stretch>
            <a:fillRect/>
          </a:stretch>
        </p:blipFill>
        <p:spPr>
          <a:xfrm>
            <a:off x="1366837" y="1917700"/>
            <a:ext cx="9458325" cy="1314450"/>
          </a:xfrm>
          <a:prstGeom prst="rect">
            <a:avLst/>
          </a:prstGeom>
        </p:spPr>
      </p:pic>
      <p:pic>
        <p:nvPicPr>
          <p:cNvPr id="8" name="Picture 7">
            <a:extLst>
              <a:ext uri="{FF2B5EF4-FFF2-40B4-BE49-F238E27FC236}">
                <a16:creationId xmlns:a16="http://schemas.microsoft.com/office/drawing/2014/main" id="{AA0151A2-6BD6-D08C-D880-D3021FA22467}"/>
              </a:ext>
            </a:extLst>
          </p:cNvPr>
          <p:cNvPicPr>
            <a:picLocks noChangeAspect="1"/>
          </p:cNvPicPr>
          <p:nvPr/>
        </p:nvPicPr>
        <p:blipFill>
          <a:blip r:embed="rId3"/>
          <a:stretch>
            <a:fillRect/>
          </a:stretch>
        </p:blipFill>
        <p:spPr>
          <a:xfrm>
            <a:off x="1366837" y="4051300"/>
            <a:ext cx="9763125" cy="1981200"/>
          </a:xfrm>
          <a:prstGeom prst="rect">
            <a:avLst/>
          </a:prstGeom>
        </p:spPr>
      </p:pic>
    </p:spTree>
    <p:extLst>
      <p:ext uri="{BB962C8B-B14F-4D97-AF65-F5344CB8AC3E}">
        <p14:creationId xmlns:p14="http://schemas.microsoft.com/office/powerpoint/2010/main" val="705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473C-C9C0-356C-3CAC-F822DB5D3DC6}"/>
              </a:ext>
            </a:extLst>
          </p:cNvPr>
          <p:cNvSpPr>
            <a:spLocks noGrp="1"/>
          </p:cNvSpPr>
          <p:nvPr>
            <p:ph type="title"/>
          </p:nvPr>
        </p:nvSpPr>
        <p:spPr/>
        <p:txBody>
          <a:bodyPr/>
          <a:lstStyle/>
          <a:p>
            <a:r>
              <a:rPr lang="en-US" b="1" dirty="0">
                <a:solidFill>
                  <a:srgbClr val="468C8A"/>
                </a:solidFill>
              </a:rPr>
              <a:t>More appropriate method changes the main results!</a:t>
            </a:r>
            <a:endParaRPr lang="en-US" dirty="0"/>
          </a:p>
        </p:txBody>
      </p:sp>
      <p:sp>
        <p:nvSpPr>
          <p:cNvPr id="4" name="Slide Number Placeholder 3">
            <a:extLst>
              <a:ext uri="{FF2B5EF4-FFF2-40B4-BE49-F238E27FC236}">
                <a16:creationId xmlns:a16="http://schemas.microsoft.com/office/drawing/2014/main" id="{9F41AD1A-4FAD-976F-F512-59B6308854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pic>
        <p:nvPicPr>
          <p:cNvPr id="6" name="Picture 5" descr="A graph showing the number of objects in the same number&#10;&#10;Description automatically generated with medium confidence">
            <a:extLst>
              <a:ext uri="{FF2B5EF4-FFF2-40B4-BE49-F238E27FC236}">
                <a16:creationId xmlns:a16="http://schemas.microsoft.com/office/drawing/2014/main" id="{C4865D95-1E31-27D1-56A6-9F08AB781E3A}"/>
              </a:ext>
            </a:extLst>
          </p:cNvPr>
          <p:cNvPicPr>
            <a:picLocks noChangeAspect="1"/>
          </p:cNvPicPr>
          <p:nvPr/>
        </p:nvPicPr>
        <p:blipFill>
          <a:blip r:embed="rId2"/>
          <a:stretch>
            <a:fillRect/>
          </a:stretch>
        </p:blipFill>
        <p:spPr>
          <a:xfrm>
            <a:off x="370134" y="2345248"/>
            <a:ext cx="5725866" cy="3325885"/>
          </a:xfrm>
          <a:prstGeom prst="rect">
            <a:avLst/>
          </a:prstGeom>
        </p:spPr>
      </p:pic>
      <p:pic>
        <p:nvPicPr>
          <p:cNvPr id="8" name="Picture 7" descr="A graph of a number of objects&#10;&#10;Description automatically generated with medium confidence">
            <a:extLst>
              <a:ext uri="{FF2B5EF4-FFF2-40B4-BE49-F238E27FC236}">
                <a16:creationId xmlns:a16="http://schemas.microsoft.com/office/drawing/2014/main" id="{B04B4B8B-0EA6-5F39-17AE-A871CEF834E2}"/>
              </a:ext>
            </a:extLst>
          </p:cNvPr>
          <p:cNvPicPr>
            <a:picLocks noChangeAspect="1"/>
          </p:cNvPicPr>
          <p:nvPr/>
        </p:nvPicPr>
        <p:blipFill>
          <a:blip r:embed="rId3"/>
          <a:stretch>
            <a:fillRect/>
          </a:stretch>
        </p:blipFill>
        <p:spPr>
          <a:xfrm>
            <a:off x="6390685" y="2231120"/>
            <a:ext cx="5724144" cy="3440013"/>
          </a:xfrm>
          <a:prstGeom prst="rect">
            <a:avLst/>
          </a:prstGeom>
        </p:spPr>
      </p:pic>
      <p:sp>
        <p:nvSpPr>
          <p:cNvPr id="9" name="TextBox 8">
            <a:extLst>
              <a:ext uri="{FF2B5EF4-FFF2-40B4-BE49-F238E27FC236}">
                <a16:creationId xmlns:a16="http://schemas.microsoft.com/office/drawing/2014/main" id="{52FE7429-E9E6-BD8A-D933-C088EE41406F}"/>
              </a:ext>
            </a:extLst>
          </p:cNvPr>
          <p:cNvSpPr txBox="1"/>
          <p:nvPr/>
        </p:nvSpPr>
        <p:spPr>
          <a:xfrm>
            <a:off x="838199" y="1927014"/>
            <a:ext cx="5552485" cy="523220"/>
          </a:xfrm>
          <a:prstGeom prst="rect">
            <a:avLst/>
          </a:prstGeom>
          <a:noFill/>
        </p:spPr>
        <p:txBody>
          <a:bodyPr wrap="square" rtlCol="0">
            <a:spAutoFit/>
          </a:bodyPr>
          <a:lstStyle/>
          <a:p>
            <a:r>
              <a:rPr lang="en-US" dirty="0" err="1"/>
              <a:t>Killewald</a:t>
            </a:r>
            <a:r>
              <a:rPr lang="en-US" dirty="0"/>
              <a:t> et. al.’s replication of </a:t>
            </a:r>
            <a:r>
              <a:rPr lang="en-US" dirty="0" err="1"/>
              <a:t>Budig</a:t>
            </a:r>
            <a:r>
              <a:rPr lang="en-US" dirty="0"/>
              <a:t> et. al. results by applying conditional quantile regression (Figure 1 of the paper)</a:t>
            </a:r>
          </a:p>
        </p:txBody>
      </p:sp>
      <p:sp>
        <p:nvSpPr>
          <p:cNvPr id="10" name="TextBox 9">
            <a:extLst>
              <a:ext uri="{FF2B5EF4-FFF2-40B4-BE49-F238E27FC236}">
                <a16:creationId xmlns:a16="http://schemas.microsoft.com/office/drawing/2014/main" id="{2CB31487-4F20-3CDE-AB59-488233864C04}"/>
              </a:ext>
            </a:extLst>
          </p:cNvPr>
          <p:cNvSpPr txBox="1"/>
          <p:nvPr/>
        </p:nvSpPr>
        <p:spPr>
          <a:xfrm>
            <a:off x="6476514" y="1927014"/>
            <a:ext cx="5552485" cy="523220"/>
          </a:xfrm>
          <a:prstGeom prst="rect">
            <a:avLst/>
          </a:prstGeom>
          <a:noFill/>
        </p:spPr>
        <p:txBody>
          <a:bodyPr wrap="square" rtlCol="0">
            <a:spAutoFit/>
          </a:bodyPr>
          <a:lstStyle/>
          <a:p>
            <a:r>
              <a:rPr lang="en-US" dirty="0" err="1"/>
              <a:t>Killewald</a:t>
            </a:r>
            <a:r>
              <a:rPr lang="en-US" dirty="0"/>
              <a:t> et. al.’s results for the motherhood wage penalty after applying more appropriate methods (Figure 2 of the paper)</a:t>
            </a:r>
          </a:p>
        </p:txBody>
      </p:sp>
      <p:sp>
        <p:nvSpPr>
          <p:cNvPr id="11" name="TextBox 10">
            <a:extLst>
              <a:ext uri="{FF2B5EF4-FFF2-40B4-BE49-F238E27FC236}">
                <a16:creationId xmlns:a16="http://schemas.microsoft.com/office/drawing/2014/main" id="{6F13E998-EDF0-B8F6-D9E5-51DAFA1E3A99}"/>
              </a:ext>
            </a:extLst>
          </p:cNvPr>
          <p:cNvSpPr txBox="1"/>
          <p:nvPr/>
        </p:nvSpPr>
        <p:spPr>
          <a:xfrm>
            <a:off x="3091299" y="5671133"/>
            <a:ext cx="900409" cy="307777"/>
          </a:xfrm>
          <a:prstGeom prst="rect">
            <a:avLst/>
          </a:prstGeom>
          <a:noFill/>
        </p:spPr>
        <p:txBody>
          <a:bodyPr wrap="square" rtlCol="0">
            <a:spAutoFit/>
          </a:bodyPr>
          <a:lstStyle/>
          <a:p>
            <a:r>
              <a:rPr lang="en-US" b="1" dirty="0"/>
              <a:t>Quantile</a:t>
            </a:r>
          </a:p>
        </p:txBody>
      </p:sp>
      <p:sp>
        <p:nvSpPr>
          <p:cNvPr id="12" name="TextBox 11">
            <a:extLst>
              <a:ext uri="{FF2B5EF4-FFF2-40B4-BE49-F238E27FC236}">
                <a16:creationId xmlns:a16="http://schemas.microsoft.com/office/drawing/2014/main" id="{C19DB0D9-0DD2-6105-DD0F-4D1E4ECB8D8D}"/>
              </a:ext>
            </a:extLst>
          </p:cNvPr>
          <p:cNvSpPr txBox="1"/>
          <p:nvPr/>
        </p:nvSpPr>
        <p:spPr>
          <a:xfrm>
            <a:off x="9120876" y="5667462"/>
            <a:ext cx="900409" cy="307777"/>
          </a:xfrm>
          <a:prstGeom prst="rect">
            <a:avLst/>
          </a:prstGeom>
          <a:noFill/>
        </p:spPr>
        <p:txBody>
          <a:bodyPr wrap="square" rtlCol="0">
            <a:spAutoFit/>
          </a:bodyPr>
          <a:lstStyle/>
          <a:p>
            <a:r>
              <a:rPr lang="en-US" b="1" dirty="0"/>
              <a:t>Quantile</a:t>
            </a:r>
          </a:p>
        </p:txBody>
      </p:sp>
    </p:spTree>
    <p:extLst>
      <p:ext uri="{BB962C8B-B14F-4D97-AF65-F5344CB8AC3E}">
        <p14:creationId xmlns:p14="http://schemas.microsoft.com/office/powerpoint/2010/main" val="4720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2F3C-4613-328C-FD94-41A02104169B}"/>
              </a:ext>
            </a:extLst>
          </p:cNvPr>
          <p:cNvSpPr>
            <a:spLocks noGrp="1"/>
          </p:cNvSpPr>
          <p:nvPr>
            <p:ph type="title"/>
          </p:nvPr>
        </p:nvSpPr>
        <p:spPr/>
        <p:txBody>
          <a:bodyPr/>
          <a:lstStyle/>
          <a:p>
            <a:r>
              <a:rPr lang="en-US" b="1" dirty="0">
                <a:solidFill>
                  <a:srgbClr val="468C8A"/>
                </a:solidFill>
              </a:rPr>
              <a:t>Implications of new results using appropriate methods</a:t>
            </a:r>
            <a:endParaRPr lang="en-US" dirty="0"/>
          </a:p>
        </p:txBody>
      </p:sp>
      <p:sp>
        <p:nvSpPr>
          <p:cNvPr id="4" name="Slide Number Placeholder 3">
            <a:extLst>
              <a:ext uri="{FF2B5EF4-FFF2-40B4-BE49-F238E27FC236}">
                <a16:creationId xmlns:a16="http://schemas.microsoft.com/office/drawing/2014/main" id="{C9ECD876-0820-DDE9-71BB-A07AF9A09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98</a:t>
            </a:fld>
            <a:endParaRPr lang="en-US"/>
          </a:p>
        </p:txBody>
      </p:sp>
      <p:pic>
        <p:nvPicPr>
          <p:cNvPr id="6" name="Picture 5">
            <a:extLst>
              <a:ext uri="{FF2B5EF4-FFF2-40B4-BE49-F238E27FC236}">
                <a16:creationId xmlns:a16="http://schemas.microsoft.com/office/drawing/2014/main" id="{E6E3210A-2F15-31F0-812E-A33C2F455906}"/>
              </a:ext>
            </a:extLst>
          </p:cNvPr>
          <p:cNvPicPr>
            <a:picLocks noChangeAspect="1"/>
          </p:cNvPicPr>
          <p:nvPr/>
        </p:nvPicPr>
        <p:blipFill>
          <a:blip r:embed="rId2"/>
          <a:stretch>
            <a:fillRect/>
          </a:stretch>
        </p:blipFill>
        <p:spPr>
          <a:xfrm>
            <a:off x="1195387" y="2733675"/>
            <a:ext cx="9801225" cy="1390650"/>
          </a:xfrm>
          <a:prstGeom prst="rect">
            <a:avLst/>
          </a:prstGeom>
        </p:spPr>
      </p:pic>
    </p:spTree>
    <p:extLst>
      <p:ext uri="{BB962C8B-B14F-4D97-AF65-F5344CB8AC3E}">
        <p14:creationId xmlns:p14="http://schemas.microsoft.com/office/powerpoint/2010/main" val="29183087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679"/>
        <p:cNvGrpSpPr/>
        <p:nvPr/>
      </p:nvGrpSpPr>
      <p:grpSpPr>
        <a:xfrm>
          <a:off x="0" y="0"/>
          <a:ext cx="0" cy="0"/>
          <a:chOff x="0" y="0"/>
          <a:chExt cx="0" cy="0"/>
        </a:xfrm>
      </p:grpSpPr>
      <p:sp>
        <p:nvSpPr>
          <p:cNvPr id="680" name="Google Shape;680;p15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Arial"/>
              <a:buNone/>
            </a:pPr>
            <a:r>
              <a:rPr lang="en-US" sz="6000" b="1" dirty="0">
                <a:solidFill>
                  <a:schemeClr val="lt1"/>
                </a:solidFill>
              </a:rPr>
              <a:t>Unconditional quantile regressions (UQR)</a:t>
            </a:r>
            <a:endParaRPr dirty="0"/>
          </a:p>
        </p:txBody>
      </p:sp>
      <p:sp>
        <p:nvSpPr>
          <p:cNvPr id="681" name="Google Shape;681;p15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dirty="0"/>
          </a:p>
        </p:txBody>
      </p:sp>
      <p:sp>
        <p:nvSpPr>
          <p:cNvPr id="682" name="Google Shape;682;p1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99</a:t>
            </a:fld>
            <a:endParaRPr kumimoji="0" sz="1200" b="0" i="0" u="none" strike="noStrike" kern="0" cap="none" spc="0" normalizeH="0" baseline="0" noProof="0">
              <a:ln>
                <a:noFill/>
              </a:ln>
              <a:solidFill>
                <a:srgbClr val="888888"/>
              </a:solidFill>
              <a:effectLst/>
              <a:uLnTx/>
              <a:uFillTx/>
              <a:latin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46236</TotalTime>
  <Words>6830</Words>
  <Application>Microsoft Macintosh PowerPoint</Application>
  <PresentationFormat>Widescreen</PresentationFormat>
  <Paragraphs>1023</Paragraphs>
  <Slides>166</Slides>
  <Notes>137</Notes>
  <HiddenSlides>7</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166</vt:i4>
      </vt:variant>
    </vt:vector>
  </HeadingPairs>
  <TitlesOfParts>
    <vt:vector size="173" baseType="lpstr">
      <vt:lpstr>Arial</vt:lpstr>
      <vt:lpstr>Cambria Math</vt:lpstr>
      <vt:lpstr>Calibri</vt:lpstr>
      <vt:lpstr>Wingdings</vt:lpstr>
      <vt:lpstr>Courier New</vt:lpstr>
      <vt:lpstr>Office Theme</vt:lpstr>
      <vt:lpstr>1_Office Theme</vt:lpstr>
      <vt:lpstr>A Primer on Quantile Regression for Epidemiologists</vt:lpstr>
      <vt:lpstr>PowerPoint Presentation</vt:lpstr>
      <vt:lpstr>Funding and acknowledgements</vt:lpstr>
      <vt:lpstr>Overall learning aims</vt:lpstr>
      <vt:lpstr>Overall learning aims</vt:lpstr>
      <vt:lpstr>Overall learning aims</vt:lpstr>
      <vt:lpstr>Quantile regressions at work</vt:lpstr>
      <vt:lpstr>Breastfeeding and childhood obesity Beyerlein et. al. (2012)</vt:lpstr>
      <vt:lpstr>Breastfeeding reduced BMI values at high levels and increased BMI values at low levels</vt:lpstr>
      <vt:lpstr>Linear regression results suggest no association between breastfeeding and BMI</vt:lpstr>
      <vt:lpstr>A potential resolution of the inconsistency in the meta-analysis results</vt:lpstr>
      <vt:lpstr>Previewing our practical example </vt:lpstr>
      <vt:lpstr>The tails matter too: case of blood pressure</vt:lpstr>
      <vt:lpstr>Previewing our practical example</vt:lpstr>
      <vt:lpstr>Teaching resources</vt:lpstr>
      <vt:lpstr>Terminology we use interchangeably</vt:lpstr>
      <vt:lpstr>Terminology we use interchangeably</vt:lpstr>
      <vt:lpstr>Terminology we use interchangeably</vt:lpstr>
      <vt:lpstr>Terminology we use interchangeably</vt:lpstr>
      <vt:lpstr>Terminology we use interchangeably</vt:lpstr>
      <vt:lpstr>Abbreviations</vt:lpstr>
      <vt:lpstr>Outline of the workshop</vt:lpstr>
      <vt:lpstr>Key takeaways from this workshop</vt:lpstr>
      <vt:lpstr>Linear regression and Conditional quantile regressions (CQR)</vt:lpstr>
      <vt:lpstr>Objective: Quantify the association of education with SBP</vt:lpstr>
      <vt:lpstr>Potential solution:  lm(sbp ~ schlyrs)</vt:lpstr>
      <vt:lpstr>PowerPoint Presentation</vt:lpstr>
      <vt:lpstr>Calculate mean SBP by education level (i.e., the conditional expectation)</vt:lpstr>
      <vt:lpstr>Conditional expectation function (CEF) links the conditional means</vt:lpstr>
      <vt:lpstr>Linear regression line ≈ CEF</vt:lpstr>
      <vt:lpstr>E[SBP│schlyrs]=β_0+β_1 schlyrs_i</vt:lpstr>
      <vt:lpstr>Interpreting coefficients of a simple linear regression</vt:lpstr>
      <vt:lpstr>Since it is a model of the conditional expectation function, linear regression provides us with an estimate for how the mean of the outcome changes as we change the exposure by one unit</vt:lpstr>
      <vt:lpstr>What if we want to calculate estimates for how other parts of the distribution change as we change the exposure by one unit?</vt:lpstr>
      <vt:lpstr>PowerPoint Presentation</vt:lpstr>
      <vt:lpstr>PowerPoint Presentation</vt:lpstr>
      <vt:lpstr>Interpreting CQR results follows the same framework as interpreting linear regression results, except estimates are now about how the quantile of interest of the outcome changes  (as opposed to the mean)</vt:lpstr>
      <vt:lpstr>Imagine that we calculated the conditional 25th quantile instead</vt:lpstr>
      <vt:lpstr>Conditional quantile function (CQF) at the 25th quantile</vt:lpstr>
      <vt:lpstr>Conditional quantile regression line ≈ CQF</vt:lpstr>
      <vt:lpstr>Q_τ (SBP|schlyrs)=α_(0, τ)+α_(1, τ) schlyrs_i</vt:lpstr>
      <vt:lpstr>Q_(0.25) (SBP|schlyrs)=α_(0, 0.25)+α_(1, 0.25) schlyrs_i</vt:lpstr>
      <vt:lpstr>Interpreting coefficients of a univariate conditional quantile regression line</vt:lpstr>
      <vt:lpstr>Just as linear regression models the conditional expectation function, conditional quantile regression models the conditional quantile function</vt:lpstr>
      <vt:lpstr>PowerPoint Presentation</vt:lpstr>
      <vt:lpstr>PowerPoint Presentation</vt:lpstr>
      <vt:lpstr>Regression lines ≈ Conditional functions </vt:lpstr>
      <vt:lpstr>Coefficients of the population linear regression line</vt:lpstr>
      <vt:lpstr>Estimating linear regression coefficients in our sample</vt:lpstr>
      <vt:lpstr>Ordinary Least Squares (OLS)</vt:lpstr>
      <vt:lpstr>How do we estimate coefficients of a conditional quantile regression?</vt:lpstr>
      <vt:lpstr>PowerPoint Presentation</vt:lpstr>
      <vt:lpstr>Coefficients of the population conditional quantile regression line</vt:lpstr>
      <vt:lpstr>Rho rho rho your boat </vt:lpstr>
      <vt:lpstr>Contextualizing rho</vt:lpstr>
      <vt:lpstr>Contextualizing rho (again)</vt:lpstr>
      <vt:lpstr>Estimating conditional quantile regression coefficients in our sample</vt:lpstr>
      <vt:lpstr>PowerPoint Presentation</vt:lpstr>
      <vt:lpstr>Why is the mean model one of the most common choices of method for analyses?  (please also take our survey on pre-analysis plans)</vt:lpstr>
      <vt:lpstr>What about heterogeneous effects?</vt:lpstr>
      <vt:lpstr>Linear regression results suggest no association between breastfeeding and BMI</vt:lpstr>
      <vt:lpstr>Imagine that a treatment shifts the outcome distribution uniformly</vt:lpstr>
      <vt:lpstr>Difference in means </vt:lpstr>
      <vt:lpstr>Difference in means = difference in 75th percentiles</vt:lpstr>
      <vt:lpstr>Imagine that a treatment affects the outcome distribution’s scale only</vt:lpstr>
      <vt:lpstr>Difference in means </vt:lpstr>
      <vt:lpstr>Difference in means ≠ difference in 75th percentiles</vt:lpstr>
      <vt:lpstr>Means may tell tall tales about tails (repeat 5 times fast)</vt:lpstr>
      <vt:lpstr>But in reality, the changes might not be so dramatic</vt:lpstr>
      <vt:lpstr>Distribution for participants with 12 years of education</vt:lpstr>
      <vt:lpstr>Linear Regression Counterfactual Distribution (12 years)</vt:lpstr>
      <vt:lpstr>CQR Counterfactual Distribution  (12 years)</vt:lpstr>
      <vt:lpstr>Why do we care about distributions?</vt:lpstr>
      <vt:lpstr>The tails matter too: case of blood pressure</vt:lpstr>
      <vt:lpstr>“Geoffrey Rose’s big idea”*</vt:lpstr>
      <vt:lpstr>Illustrating Rose’s big idea</vt:lpstr>
      <vt:lpstr>High risk approach for prevention</vt:lpstr>
      <vt:lpstr>Population approach for prevention</vt:lpstr>
      <vt:lpstr>Prevention approaches</vt:lpstr>
      <vt:lpstr>Equity in Epidemiology  (and Research)</vt:lpstr>
      <vt:lpstr>Any other reasons to use quantile regressions?</vt:lpstr>
      <vt:lpstr>Quantile regressions are robust 💪🏾💪🏼💪🏾 </vt:lpstr>
      <vt:lpstr>PowerPoint Presentation</vt:lpstr>
      <vt:lpstr>Distribution of SBP in our sample</vt:lpstr>
      <vt:lpstr>Robust quantiles: Most quantiles unaffected by top/bottom coding💪🏾💪🏼💪🏾 </vt:lpstr>
      <vt:lpstr>Robust quantiles: Most quantiles unaffected by top/bottom coding 💪🏾💪🏼💪🏾 </vt:lpstr>
      <vt:lpstr>Robust quantiles: Equivariance to monotonic transformations 💪🏾💪🏼💪🏾 </vt:lpstr>
      <vt:lpstr>10-minute break (please also take our survey on pre-analysis plans)</vt:lpstr>
      <vt:lpstr>PowerPoint Presentation</vt:lpstr>
      <vt:lpstr>Why can(’t) we use CQR estimates to to get estimates for the unconditional distribution?</vt:lpstr>
      <vt:lpstr>According to Borah and Basu (2013)</vt:lpstr>
      <vt:lpstr>Controversy about the motherhood wage penalty for low-wage women</vt:lpstr>
      <vt:lpstr>Variation in motherhood wage penalty Budig et. al. (2010)</vt:lpstr>
      <vt:lpstr>“Mothers who can least afford to lose wages are the ones incurring the largest proportionate penalties”</vt:lpstr>
      <vt:lpstr>A combative commentary on the Budig et. al. paper</vt:lpstr>
      <vt:lpstr>Killewald’s key critique</vt:lpstr>
      <vt:lpstr>More appropriate method changes the main results!</vt:lpstr>
      <vt:lpstr>Implications of new results using appropriate methods</vt:lpstr>
      <vt:lpstr>Unconditional quantile regressions (UQR)</vt:lpstr>
      <vt:lpstr>PowerPoint Presentation</vt:lpstr>
      <vt:lpstr>Firpo’s unconditional quantile regression method quantifies the change in the τ^th quantile of the unconditional outcome distribution for a small change in the exposure distribution</vt:lpstr>
      <vt:lpstr>How does the Firpo et. al. (2009) method work?</vt:lpstr>
      <vt:lpstr>Recentered Influence Function (RIF) to the rescue! </vt:lpstr>
      <vt:lpstr>What’s an Influence Function?</vt:lpstr>
      <vt:lpstr>Influence Function for quantiles</vt:lpstr>
      <vt:lpstr>What’s a RIF?</vt:lpstr>
      <vt:lpstr>PowerPoint Presentation</vt:lpstr>
      <vt:lpstr>PowerPoint Presentation</vt:lpstr>
      <vt:lpstr>Step 1: Choose the quantile of interest in the unconditional outcome distribution</vt:lpstr>
      <vt:lpstr>Step 1: Estimate the RIF at the quantile of interest</vt:lpstr>
      <vt:lpstr>Moving from the unconditional distribution to the RIF</vt:lpstr>
      <vt:lpstr>Step 1: Estimated RIF at the 25th quantile of SBP</vt:lpstr>
      <vt:lpstr>Step 1: Estimated RIF at the 25th, 50th, and 75th quantiles of SBP</vt:lpstr>
      <vt:lpstr>PowerPoint Presentation</vt:lpstr>
      <vt:lpstr>Step 2: Three ways to regress RIF on exposure and covariates</vt:lpstr>
      <vt:lpstr>Step 2: Fitting the RIF-OLS regression for SBP at the 25th quantile</vt:lpstr>
      <vt:lpstr>Firpo’s method “tricks” a regression model into modeling quantiles of the unconditional outcome distribution by using the recentered influence function as the outcome</vt:lpstr>
      <vt:lpstr>PowerPoint Presentation</vt:lpstr>
      <vt:lpstr>PowerPoint Presentation</vt:lpstr>
      <vt:lpstr>PowerPoint Presentation</vt:lpstr>
      <vt:lpstr>Interpreting coefficients of the RIF-OLS model</vt:lpstr>
      <vt:lpstr>PowerPoint Presentation</vt:lpstr>
      <vt:lpstr>10-minute break (please also take our survey on pre-analysis plans)</vt:lpstr>
      <vt:lpstr>Standard errors</vt:lpstr>
      <vt:lpstr>Populations and samples</vt:lpstr>
      <vt:lpstr>PowerPoint Presentation</vt:lpstr>
      <vt:lpstr>Populations and samples</vt:lpstr>
      <vt:lpstr>How do we estimate standard errors?</vt:lpstr>
      <vt:lpstr>Homoskedasticity of the error term</vt:lpstr>
      <vt:lpstr>Violations of homoskedasticity</vt:lpstr>
      <vt:lpstr>How can we estimate standard errors?</vt:lpstr>
      <vt:lpstr>Heteroskedasticity robust standard errors for OLS coefficients 💪🏼💪🏾💪🏼</vt:lpstr>
      <vt:lpstr>Heteroskedasticity robust standard errors for RIF-OLS coefficients💪🏼💪🏾💪🏼</vt:lpstr>
      <vt:lpstr>Heteroskedasticity robust standard errors for CQR coefficients 💪🏼💪🏾💪🏼</vt:lpstr>
      <vt:lpstr>Recommended practice for estimating standard errors is bootstrapping</vt:lpstr>
      <vt:lpstr>Key criticism of conditional quantile regression is that statistical power is usually a problem at the tails of the outcome distribution, which is substantively of interest</vt:lpstr>
      <vt:lpstr>Visualizations</vt:lpstr>
      <vt:lpstr>CQR results plot</vt:lpstr>
      <vt:lpstr>UQR results plot</vt:lpstr>
      <vt:lpstr>Comparing linear regression, CQR, and UQR estimates</vt:lpstr>
      <vt:lpstr>UQR counterfactual plot </vt:lpstr>
      <vt:lpstr>Time for R</vt:lpstr>
      <vt:lpstr>Extensions</vt:lpstr>
      <vt:lpstr>Quantile crossing</vt:lpstr>
      <vt:lpstr>Longitudinal Data</vt:lpstr>
      <vt:lpstr>Applications of quantile regression at SER 2024</vt:lpstr>
      <vt:lpstr>Applications of quantile regression at SER 2025: all of you!</vt:lpstr>
      <vt:lpstr>Conclusion</vt:lpstr>
      <vt:lpstr>CQR and UQR estimates may be quite different, but even when they are similar, remember that they are estimating quite different estimands</vt:lpstr>
      <vt:lpstr>Choosing between CQR and UQR</vt:lpstr>
      <vt:lpstr>Choosing between CQR and UQR</vt:lpstr>
      <vt:lpstr>What did we learn? (Hopefully)</vt:lpstr>
      <vt:lpstr>Where can you find more resources?</vt:lpstr>
      <vt:lpstr>Thank you!</vt:lpstr>
      <vt:lpstr>PowerPoint Presentation</vt:lpstr>
      <vt:lpstr>Please take our survey on pre-analysis plans!</vt:lpstr>
      <vt:lpstr>Additional slides</vt:lpstr>
      <vt:lpstr>CQR Parallels Linear Regression</vt:lpstr>
      <vt:lpstr>How can we estimate quantiles of the unconditional SBP distribution?</vt:lpstr>
      <vt:lpstr>Rho rho rho your boat</vt:lpstr>
      <vt:lpstr>Rho rho rho your boat </vt:lpstr>
      <vt:lpstr>Rho rho rho your boat </vt:lpstr>
      <vt:lpstr>Visualizing ρ_(0.5) (SBP_i-a)</vt:lpstr>
      <vt:lpstr>Choose a=100. Now let’s plot ρ_(0.5) (SBP_i-100)</vt:lpstr>
      <vt:lpstr>Choose a=120. Now let’s plot ρ_(0.5) (SBP_i-120)</vt:lpstr>
      <vt:lpstr>Visualizing the minimization for the median (min)┬a⁡〖0.5∑_(i=1)^N▒〖|SBP_i-a|〗〗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Primer on Quantile Regression for Epidemiologists</dc:title>
  <dc:creator>Khadka, Aayush</dc:creator>
  <cp:lastModifiedBy>Hebert, Jilly</cp:lastModifiedBy>
  <cp:revision>210</cp:revision>
  <dcterms:created xsi:type="dcterms:W3CDTF">2023-05-08T16:29:34Z</dcterms:created>
  <dcterms:modified xsi:type="dcterms:W3CDTF">2024-06-18T01:22:14Z</dcterms:modified>
</cp:coreProperties>
</file>